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76" r:id="rId6"/>
  </p:sldMasterIdLst>
  <p:notesMasterIdLst>
    <p:notesMasterId r:id="rId14"/>
  </p:notesMasterIdLst>
  <p:handoutMasterIdLst>
    <p:handoutMasterId r:id="rId15"/>
  </p:handoutMasterIdLst>
  <p:sldIdLst>
    <p:sldId id="261" r:id="rId7"/>
    <p:sldId id="312" r:id="rId8"/>
    <p:sldId id="327" r:id="rId9"/>
    <p:sldId id="325" r:id="rId10"/>
    <p:sldId id="328" r:id="rId11"/>
    <p:sldId id="284" r:id="rId12"/>
    <p:sldId id="322" r:id="rId13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285" autoAdjust="0"/>
  </p:normalViewPr>
  <p:slideViewPr>
    <p:cSldViewPr>
      <p:cViewPr varScale="1">
        <p:scale>
          <a:sx n="110" d="100"/>
          <a:sy n="110" d="100"/>
        </p:scale>
        <p:origin x="15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notesViewPr>
    <p:cSldViewPr>
      <p:cViewPr varScale="1">
        <p:scale>
          <a:sx n="80" d="100"/>
          <a:sy n="80" d="100"/>
        </p:scale>
        <p:origin x="-202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7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3E2DB-805C-4AF4-813B-7B15438241F4}" type="datetimeFigureOut">
              <a:rPr lang="nb-NO" smtClean="0"/>
              <a:pPr/>
              <a:t>16.04.2023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7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16E1E-7A58-4B50-A7C2-E90890B18D7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621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7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A0D85-1500-4EA4-A6DF-2146C7D256DC}" type="datetimeFigureOut">
              <a:rPr lang="nb-NO" smtClean="0"/>
              <a:pPr/>
              <a:t>16.04.2023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7" y="9430093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D3AEE-19C0-4D7B-BA92-FC4A4C5C8BE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5825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D3AEE-19C0-4D7B-BA92-FC4A4C5C8BEA}" type="slidenum">
              <a:rPr lang="nb-NO" smtClean="0"/>
              <a:pPr/>
              <a:t>1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D3AEE-19C0-4D7B-BA92-FC4A4C5C8BEA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5249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D3AEE-19C0-4D7B-BA92-FC4A4C5C8BEA}" type="slidenum">
              <a:rPr lang="nb-NO" smtClean="0">
                <a:solidFill>
                  <a:prstClr val="black"/>
                </a:solidFill>
              </a:rPr>
              <a:pPr/>
              <a:t>4</a:t>
            </a:fld>
            <a:endParaRPr lang="nb-NO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D3AEE-19C0-4D7B-BA92-FC4A4C5C8BEA}" type="slidenum">
              <a:rPr lang="nb-NO" smtClean="0">
                <a:solidFill>
                  <a:prstClr val="black"/>
                </a:solidFill>
              </a:rPr>
              <a:pPr/>
              <a:t>5</a:t>
            </a:fld>
            <a:endParaRPr lang="nb-NO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D3AEE-19C0-4D7B-BA92-FC4A4C5C8BEA}" type="slidenum">
              <a:rPr lang="nb-NO" smtClean="0"/>
              <a:pPr/>
              <a:t>6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nb-NO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7CE10F-C0A4-4008-BD6C-1FC1DA813129}" type="datetimeFigureOut">
              <a:rPr lang="en-US" smtClean="0"/>
              <a:pPr>
                <a:defRPr/>
              </a:pPr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D8D85-57E4-4F33-B832-42AC76809B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3142-9F00-4031-9DC2-88D8A22FBBE2}" type="datetimeFigureOut">
              <a:rPr lang="nb-NO" smtClean="0"/>
              <a:pPr/>
              <a:t>16.04.2023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396F-C0BB-42A0-B448-52308A2FC85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3142-9F00-4031-9DC2-88D8A22FBBE2}" type="datetimeFigureOut">
              <a:rPr lang="nb-NO" smtClean="0"/>
              <a:pPr/>
              <a:t>16.04.2023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396F-C0BB-42A0-B448-52308A2FC85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3142-9F00-4031-9DC2-88D8A22FBBE2}" type="datetimeFigureOut">
              <a:rPr lang="nb-NO" smtClean="0"/>
              <a:pPr/>
              <a:t>16.04.2023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396F-C0BB-42A0-B448-52308A2FC85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3142-9F00-4031-9DC2-88D8A22FBBE2}" type="datetimeFigureOut">
              <a:rPr lang="nb-NO" smtClean="0"/>
              <a:pPr/>
              <a:t>16.04.2023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396F-C0BB-42A0-B448-52308A2FC85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3142-9F00-4031-9DC2-88D8A22FBBE2}" type="datetimeFigureOut">
              <a:rPr lang="nb-NO" smtClean="0"/>
              <a:pPr/>
              <a:t>16.04.2023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396F-C0BB-42A0-B448-52308A2FC85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3142-9F00-4031-9DC2-88D8A22FBBE2}" type="datetimeFigureOut">
              <a:rPr lang="nb-NO" smtClean="0"/>
              <a:pPr/>
              <a:t>16.04.2023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396F-C0BB-42A0-B448-52308A2FC85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3142-9F00-4031-9DC2-88D8A22FBBE2}" type="datetimeFigureOut">
              <a:rPr lang="nb-NO" smtClean="0"/>
              <a:pPr/>
              <a:t>16.04.2023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396F-C0BB-42A0-B448-52308A2FC85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3142-9F00-4031-9DC2-88D8A22FBBE2}" type="datetimeFigureOut">
              <a:rPr lang="nb-NO" smtClean="0"/>
              <a:pPr/>
              <a:t>16.04.2023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396F-C0BB-42A0-B448-52308A2FC85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3142-9F00-4031-9DC2-88D8A22FBBE2}" type="datetimeFigureOut">
              <a:rPr lang="nb-NO" smtClean="0"/>
              <a:pPr/>
              <a:t>16.04.2023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396F-C0BB-42A0-B448-52308A2FC85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7CE10F-C0A4-4008-BD6C-1FC1DA813129}" type="datetimeFigureOut">
              <a:rPr lang="en-US" smtClean="0"/>
              <a:pPr>
                <a:defRPr/>
              </a:pPr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D8D85-57E4-4F33-B832-42AC76809B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" descr="R:\Gjøvikregionen\Strategi\logo-storoslonord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804248" y="700608"/>
            <a:ext cx="1872208" cy="35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nb-NO" noProof="0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71500" y="1063625"/>
            <a:ext cx="8099425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2" descr="R:\Gjøvikregionen\Strategi\logo-storoslonord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804248" y="700608"/>
            <a:ext cx="1872208" cy="35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7CE10F-C0A4-4008-BD6C-1FC1DA813129}" type="datetimeFigureOut">
              <a:rPr lang="en-US" smtClean="0"/>
              <a:pPr>
                <a:defRPr/>
              </a:pPr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D8D85-57E4-4F33-B832-42AC76809B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" descr="R:\Gjøvikregionen\Strategi\logo-storoslonord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804248" y="700608"/>
            <a:ext cx="1872208" cy="35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7CE10F-C0A4-4008-BD6C-1FC1DA813129}" type="datetimeFigureOut">
              <a:rPr lang="en-US" smtClean="0"/>
              <a:pPr>
                <a:defRPr/>
              </a:pPr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D8D85-57E4-4F33-B832-42AC76809B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2" descr="R:\Gjøvikregionen\Strategi\logo-storoslonord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804248" y="700608"/>
            <a:ext cx="1872208" cy="35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2DCB8-B234-442D-A54D-9BD1E1553BBC}" type="datetimeFigureOut">
              <a:rPr lang="en-US"/>
              <a:pPr>
                <a:defRPr/>
              </a:pPr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61A6E-C6E5-4655-A872-9BF6C4FB7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nb-NO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nb-NO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2410B-681F-4FB9-AFE0-0461A3C5D918}" type="datetimeFigureOut">
              <a:rPr lang="en-US"/>
              <a:pPr>
                <a:defRPr/>
              </a:pPr>
              <a:t>4/16/2023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7C3DA-561B-4C68-80C5-84174A915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2" descr="R:\Gjøvikregionen\Strategi\logo-storoslonord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804248" y="700608"/>
            <a:ext cx="1872208" cy="35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38BE3-C82C-4588-A0CE-2D3FC0B48F59}" type="datetimeFigureOut">
              <a:rPr lang="en-US"/>
              <a:pPr>
                <a:defRPr/>
              </a:pPr>
              <a:t>4/16/2023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1F017-5312-4843-997B-38F0FF05F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2" descr="R:\Gjøvikregionen\Strategi\logo-storoslonord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804248" y="700608"/>
            <a:ext cx="1872208" cy="35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EC99D-FA98-4EA5-B459-CA543097FB20}" type="datetimeFigureOut">
              <a:rPr lang="en-US"/>
              <a:pPr>
                <a:defRPr/>
              </a:pPr>
              <a:t>4/16/2023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FBCD9-A8C0-478D-A711-49646A648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2" descr="R:\Gjøvikregionen\Strategi\logo-storoslonord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6804248" y="6381328"/>
            <a:ext cx="1872208" cy="35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title style</a:t>
            </a:r>
            <a:endParaRPr lang="nb-NO" noProof="0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7CE10F-C0A4-4008-BD6C-1FC1DA813129}" type="datetimeFigureOut">
              <a:rPr lang="en-US"/>
              <a:pPr>
                <a:defRPr/>
              </a:pPr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3D8D85-57E4-4F33-B832-42AC76809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 descr="BM_WorldLogo_Reversed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8451850" y="6518804"/>
            <a:ext cx="609600" cy="281517"/>
          </a:xfrm>
          <a:prstGeom prst="rect">
            <a:avLst/>
          </a:prstGeom>
        </p:spPr>
      </p:pic>
      <p:pic>
        <p:nvPicPr>
          <p:cNvPr id="14" name="Picture 2" descr="R:\Gjøvikregionen\Strategi\logo-storoslonord.png"/>
          <p:cNvPicPr>
            <a:picLocks noChangeAspect="1" noChangeArrowheads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6804248" y="700608"/>
            <a:ext cx="1872208" cy="35212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5" r:id="rId2"/>
    <p:sldLayoutId id="2147483672" r:id="rId3"/>
    <p:sldLayoutId id="2147483673" r:id="rId4"/>
    <p:sldLayoutId id="2147483674" r:id="rId5"/>
    <p:sldLayoutId id="2147483662" r:id="rId6"/>
    <p:sldLayoutId id="2147483663" r:id="rId7"/>
    <p:sldLayoutId id="2147483664" r:id="rId8"/>
    <p:sldLayoutId id="2147483667" r:id="rId9"/>
    <p:sldLayoutId id="2147483689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595959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B3142-9F00-4031-9DC2-88D8A22FBBE2}" type="datetimeFigureOut">
              <a:rPr lang="nb-NO" smtClean="0"/>
              <a:pPr/>
              <a:t>16.04.2023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9396F-C0BB-42A0-B448-52308A2FC855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5" r:id="rId8"/>
    <p:sldLayoutId id="214748368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:\Gjøvikregionen\Lansering\riksvei4.jpg"/>
          <p:cNvPicPr>
            <a:picLocks noChangeAspect="1" noChangeArrowheads="1"/>
          </p:cNvPicPr>
          <p:nvPr/>
        </p:nvPicPr>
        <p:blipFill>
          <a:blip r:embed="rId3" cstate="print"/>
          <a:srcRect t="17223"/>
          <a:stretch>
            <a:fillRect/>
          </a:stretch>
        </p:blipFill>
        <p:spPr bwMode="auto">
          <a:xfrm>
            <a:off x="4143404" y="0"/>
            <a:ext cx="5000596" cy="2746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R:\Gjøvikregionen\Lansering\DSC_0011-1_foto Hege A Forsbakk Larsen.JPG"/>
          <p:cNvPicPr>
            <a:picLocks noChangeAspect="1" noChangeArrowheads="1"/>
          </p:cNvPicPr>
          <p:nvPr/>
        </p:nvPicPr>
        <p:blipFill>
          <a:blip r:embed="rId4" cstate="print"/>
          <a:srcRect l="8535" t="18308"/>
          <a:stretch>
            <a:fillRect/>
          </a:stretch>
        </p:blipFill>
        <p:spPr bwMode="auto">
          <a:xfrm>
            <a:off x="0" y="0"/>
            <a:ext cx="4593767" cy="2746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6" name="Group 15"/>
          <p:cNvGrpSpPr/>
          <p:nvPr/>
        </p:nvGrpSpPr>
        <p:grpSpPr>
          <a:xfrm>
            <a:off x="3158388" y="4038592"/>
            <a:ext cx="2916000" cy="476245"/>
            <a:chOff x="-32" y="6357958"/>
            <a:chExt cx="2887521" cy="483989"/>
          </a:xfrm>
        </p:grpSpPr>
        <p:pic>
          <p:nvPicPr>
            <p:cNvPr id="8" name="Picture 7" descr="100px-Gran_komm.pn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14348" y="6357958"/>
              <a:ext cx="387191" cy="483989"/>
            </a:xfrm>
            <a:prstGeom prst="rect">
              <a:avLst/>
            </a:prstGeom>
          </p:spPr>
        </p:pic>
        <p:pic>
          <p:nvPicPr>
            <p:cNvPr id="9" name="Picture 8" descr="100px-Lunner_komm.svg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57126" y="6357958"/>
              <a:ext cx="387191" cy="476245"/>
            </a:xfrm>
            <a:prstGeom prst="rect">
              <a:avLst/>
            </a:prstGeom>
          </p:spPr>
        </p:pic>
        <p:pic>
          <p:nvPicPr>
            <p:cNvPr id="10" name="Picture 9" descr="100px-Nittedal_komm.svg.png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32" y="6357958"/>
              <a:ext cx="387191" cy="476245"/>
            </a:xfrm>
            <a:prstGeom prst="rect">
              <a:avLst/>
            </a:prstGeom>
          </p:spPr>
        </p:pic>
        <p:pic>
          <p:nvPicPr>
            <p:cNvPr id="11" name="Picture 10" descr="100px-Østre_Toten_komm.svg.png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071538" y="6357958"/>
              <a:ext cx="387191" cy="476245"/>
            </a:xfrm>
            <a:prstGeom prst="rect">
              <a:avLst/>
            </a:prstGeom>
          </p:spPr>
        </p:pic>
        <p:pic>
          <p:nvPicPr>
            <p:cNvPr id="12" name="Picture 11" descr="100px-Vestre_Toten_komm.svg.png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428728" y="6357958"/>
              <a:ext cx="387191" cy="476245"/>
            </a:xfrm>
            <a:prstGeom prst="rect">
              <a:avLst/>
            </a:prstGeom>
          </p:spPr>
        </p:pic>
        <p:pic>
          <p:nvPicPr>
            <p:cNvPr id="13" name="Picture 12" descr="100px-Søndre_Land_komm.svg.png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785918" y="6357958"/>
              <a:ext cx="387191" cy="476245"/>
            </a:xfrm>
            <a:prstGeom prst="rect">
              <a:avLst/>
            </a:prstGeom>
          </p:spPr>
        </p:pic>
        <p:pic>
          <p:nvPicPr>
            <p:cNvPr id="14" name="Picture 13" descr="100px-Nordre_Land_komm.svg.png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143108" y="6357958"/>
              <a:ext cx="387191" cy="476245"/>
            </a:xfrm>
            <a:prstGeom prst="rect">
              <a:avLst/>
            </a:prstGeom>
          </p:spPr>
        </p:pic>
        <p:pic>
          <p:nvPicPr>
            <p:cNvPr id="15" name="Picture 14" descr="100px-Gjøvik_komm.svg.png"/>
            <p:cNvPicPr>
              <a:picLocks noChangeAspect="1"/>
            </p:cNvPicPr>
            <p:nvPr/>
          </p:nvPicPr>
          <p:blipFill>
            <a:blip r:embed="rId1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500298" y="6357958"/>
              <a:ext cx="387191" cy="47624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" y="2746863"/>
            <a:ext cx="9144000" cy="1291729"/>
          </a:xfr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54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b-NO" sz="4400" b="1" dirty="0"/>
              <a:t>Stor-Oslo Nord</a:t>
            </a:r>
            <a:br>
              <a:rPr lang="nb-NO" sz="4400" b="1" dirty="0"/>
            </a:br>
            <a:r>
              <a:rPr lang="nb-NO" sz="2800" b="1" dirty="0"/>
              <a:t>Felles vilje for felles mål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83" y="2371421"/>
            <a:ext cx="9143968" cy="39527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nb-NO" i="1">
                <a:solidFill>
                  <a:schemeClr val="accent4">
                    <a:lumMod val="75000"/>
                  </a:schemeClr>
                </a:solidFill>
              </a:rPr>
              <a:t>Regionrådet for Hadeland 14.2.14</a:t>
            </a:r>
            <a:r>
              <a:rPr lang="nb-NO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nb-NO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chemeClr val="tx2">
                    <a:lumMod val="75000"/>
                  </a:schemeClr>
                </a:solidFill>
              </a:rPr>
              <a:t>Prosjektplan for 2015 - 2015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071546"/>
            <a:ext cx="5400600" cy="5786478"/>
          </a:xfrm>
        </p:spPr>
        <p:txBody>
          <a:bodyPr/>
          <a:lstStyle/>
          <a:p>
            <a:pPr marL="0" lvl="0" indent="0">
              <a:buNone/>
            </a:pPr>
            <a:endParaRPr lang="nb-NO" sz="800" b="1" u="sng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nb-NO" sz="1800" b="1" u="sng" dirty="0">
                <a:solidFill>
                  <a:schemeClr val="tx2">
                    <a:lumMod val="75000"/>
                  </a:schemeClr>
                </a:solidFill>
              </a:rPr>
              <a:t>Formål:</a:t>
            </a:r>
          </a:p>
          <a:p>
            <a:pPr marL="0" indent="0">
              <a:buNone/>
            </a:pPr>
            <a:r>
              <a:rPr lang="nb-NO" sz="1800" dirty="0">
                <a:solidFill>
                  <a:schemeClr val="tx2">
                    <a:lumMod val="75000"/>
                  </a:schemeClr>
                </a:solidFill>
              </a:rPr>
              <a:t>Stor-Oslo Nord er samarbeidskommunens verktøy for å påvirke prosesser, slik at tilstrekkelige midler avsettes til planlegging, utbedring og bygging av Gjøvikbanen og Rv 4 </a:t>
            </a:r>
          </a:p>
          <a:p>
            <a:pPr marL="0" indent="0">
              <a:buNone/>
            </a:pPr>
            <a:endParaRPr lang="nb-NO" sz="1800" b="1" dirty="0"/>
          </a:p>
          <a:p>
            <a:pPr marL="0" indent="0">
              <a:buNone/>
            </a:pPr>
            <a:r>
              <a:rPr lang="nb-NO" sz="1800" b="1" dirty="0">
                <a:solidFill>
                  <a:schemeClr val="tx2">
                    <a:lumMod val="75000"/>
                  </a:schemeClr>
                </a:solidFill>
              </a:rPr>
              <a:t>Delmål:</a:t>
            </a:r>
          </a:p>
          <a:p>
            <a:pPr marL="0" indent="0">
              <a:buNone/>
            </a:pPr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- Sikre at prosjekter som er innarbeidet i NTP 2014-2023, og tilhørende handlingsprogram, gjennomføres som planlagt. (Hovedfokus på prosjekter i første fireårsperiode).</a:t>
            </a:r>
          </a:p>
          <a:p>
            <a:pPr marL="0" indent="0">
              <a:buNone/>
            </a:pPr>
            <a:br>
              <a:rPr lang="nb-NO" sz="9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- Være pådriver i planprosesser, slik at prioriterte utbyggingsprosjekter på Gjøvikbanen og Rv 4 er planavklart og kan innarbeides i forslag til NP 2018-2027.</a:t>
            </a:r>
          </a:p>
          <a:p>
            <a:pPr marL="0" indent="0">
              <a:buNone/>
            </a:pPr>
            <a:endParaRPr lang="nb-NO" sz="9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- Når Stortinget vedtar NTP 2018-2027 må nødvendig investeringsmidler til Gjøvikbanen og </a:t>
            </a:r>
            <a:br>
              <a:rPr lang="nb-NO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Rv 4 være innarbeidet.</a:t>
            </a:r>
          </a:p>
          <a:p>
            <a:pPr marL="0" indent="0">
              <a:buNone/>
            </a:pPr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  <a:p>
            <a:pPr lvl="1"/>
            <a:endParaRPr lang="nb-NO" dirty="0"/>
          </a:p>
        </p:txBody>
      </p:sp>
      <p:pic>
        <p:nvPicPr>
          <p:cNvPr id="5" name="Picture 3" descr="R:\Gjøvikregionen\Lansering\NSC Gjøvik Mustad_mg_79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953032"/>
            <a:ext cx="2857488" cy="1904992"/>
          </a:xfrm>
          <a:prstGeom prst="rect">
            <a:avLst/>
          </a:prstGeom>
          <a:noFill/>
        </p:spPr>
      </p:pic>
      <p:pic>
        <p:nvPicPr>
          <p:cNvPr id="3075" name="Picture 3" descr="R:\Gjøvikregionen\Lansering\Nye togsett.JPG"/>
          <p:cNvPicPr>
            <a:picLocks noChangeAspect="1" noChangeArrowheads="1"/>
          </p:cNvPicPr>
          <p:nvPr/>
        </p:nvPicPr>
        <p:blipFill>
          <a:blip r:embed="rId4" cstate="print"/>
          <a:srcRect l="3535"/>
          <a:stretch>
            <a:fillRect/>
          </a:stretch>
        </p:blipFill>
        <p:spPr bwMode="auto">
          <a:xfrm>
            <a:off x="5857884" y="1071546"/>
            <a:ext cx="2857520" cy="2221862"/>
          </a:xfrm>
          <a:prstGeom prst="rect">
            <a:avLst/>
          </a:prstGeom>
          <a:noFill/>
        </p:spPr>
      </p:pic>
      <p:pic>
        <p:nvPicPr>
          <p:cNvPr id="3074" name="Picture 2" descr="R:\Gjøvikregionen\Strategi\totentranspo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3094693"/>
            <a:ext cx="2857519" cy="19059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695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chemeClr val="tx2">
                    <a:lumMod val="75000"/>
                  </a:schemeClr>
                </a:solidFill>
              </a:rPr>
              <a:t>Medvirkning – og påvirkningsstrategi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lvl="0" indent="0">
              <a:buNone/>
            </a:pPr>
            <a:endParaRPr lang="nb-NO" sz="900" u="sng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nb-NO" sz="1600" u="sng" dirty="0">
                <a:solidFill>
                  <a:schemeClr val="tx2">
                    <a:lumMod val="75000"/>
                  </a:schemeClr>
                </a:solidFill>
              </a:rPr>
              <a:t>Bygger på følgende elementer:</a:t>
            </a:r>
            <a:endParaRPr lang="nb-NO" sz="1600" b="1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Felles vilje for felles mål.</a:t>
            </a:r>
            <a:br>
              <a:rPr lang="nb-NO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-vårt tidligere utgangspunktet ligger fast. Konsistente og gjenkjennelige .</a:t>
            </a:r>
            <a:br>
              <a:rPr lang="nb-NO" sz="1800" dirty="0">
                <a:solidFill>
                  <a:schemeClr val="tx2">
                    <a:lumMod val="75000"/>
                  </a:schemeClr>
                </a:solidFill>
              </a:rPr>
            </a:br>
            <a:endParaRPr lang="nb-NO" sz="800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Representerer en løsning for Oslo og er av nasjonal betydning.</a:t>
            </a:r>
            <a:br>
              <a:rPr lang="nb-NO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- Kan ta større deler av befolkningsveksten.</a:t>
            </a:r>
            <a:br>
              <a:rPr lang="nb-NO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- Er del av nasjonale </a:t>
            </a:r>
            <a:r>
              <a:rPr lang="nb-NO" sz="1600" dirty="0" err="1">
                <a:solidFill>
                  <a:schemeClr val="tx2">
                    <a:lumMod val="75000"/>
                  </a:schemeClr>
                </a:solidFill>
              </a:rPr>
              <a:t>transportårer</a:t>
            </a:r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nb-NO" sz="1800" dirty="0">
                <a:solidFill>
                  <a:schemeClr val="tx2">
                    <a:lumMod val="75000"/>
                  </a:schemeClr>
                </a:solidFill>
              </a:rPr>
            </a:br>
            <a:endParaRPr lang="nb-NO" sz="800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Bevisst bruk av media</a:t>
            </a:r>
            <a:r>
              <a:rPr lang="nb-NO" sz="1800" dirty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nb-NO" sz="1800" dirty="0">
                <a:solidFill>
                  <a:schemeClr val="tx2">
                    <a:lumMod val="75000"/>
                  </a:schemeClr>
                </a:solidFill>
              </a:rPr>
            </a:br>
            <a:endParaRPr lang="nb-NO" sz="800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Mobilisere næringslivet.</a:t>
            </a:r>
            <a:br>
              <a:rPr lang="nb-NO" sz="1800" dirty="0">
                <a:solidFill>
                  <a:schemeClr val="tx2">
                    <a:lumMod val="75000"/>
                  </a:schemeClr>
                </a:solidFill>
              </a:rPr>
            </a:br>
            <a:endParaRPr lang="nb-NO" sz="800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Mobilisere befolkningen.</a:t>
            </a:r>
            <a:br>
              <a:rPr lang="nb-NO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- Sosiale medier</a:t>
            </a:r>
            <a:br>
              <a:rPr lang="nb-NO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- Brukerforening for Gjøvikbanen)</a:t>
            </a:r>
            <a:br>
              <a:rPr lang="nb-NO" sz="1800" dirty="0">
                <a:solidFill>
                  <a:schemeClr val="tx2">
                    <a:lumMod val="75000"/>
                  </a:schemeClr>
                </a:solidFill>
              </a:rPr>
            </a:br>
            <a:endParaRPr lang="nb-NO" sz="800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Samarbeide med og påvirke transportetatene</a:t>
            </a:r>
            <a:r>
              <a:rPr lang="nb-NO" sz="1800" dirty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nb-NO" sz="1800" dirty="0">
                <a:solidFill>
                  <a:schemeClr val="tx2">
                    <a:lumMod val="75000"/>
                  </a:schemeClr>
                </a:solidFill>
              </a:rPr>
            </a:br>
            <a:endParaRPr lang="nb-NO" sz="800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Informere og påvirke beslutningstakere.</a:t>
            </a:r>
          </a:p>
          <a:p>
            <a:endParaRPr lang="nb-NO" dirty="0"/>
          </a:p>
        </p:txBody>
      </p:sp>
      <p:pic>
        <p:nvPicPr>
          <p:cNvPr id="4" name="Picture 2" descr="R:\Gjøvikregionen - Stor-Oslo Nord\Strategi\Logo, visualiseringer, bilder\reiseradius stor-oslo nor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843275"/>
            <a:ext cx="2977201" cy="2988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404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67544" y="0"/>
            <a:ext cx="5976664" cy="908720"/>
          </a:xfrm>
        </p:spPr>
        <p:txBody>
          <a:bodyPr/>
          <a:lstStyle/>
          <a:p>
            <a:r>
              <a:rPr lang="nb-NO" sz="2400" dirty="0">
                <a:solidFill>
                  <a:schemeClr val="tx2"/>
                </a:solidFill>
              </a:rPr>
              <a:t>Arbeidsmål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124744"/>
            <a:ext cx="8568952" cy="3304388"/>
          </a:xfrm>
          <a:ln w="3175">
            <a:solidFill>
              <a:srgbClr val="33660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nb-NO" sz="1600" b="1" u="sng" dirty="0">
                <a:solidFill>
                  <a:schemeClr val="tx2">
                    <a:lumMod val="75000"/>
                  </a:schemeClr>
                </a:solidFill>
              </a:rPr>
              <a:t>Gjøvikbanen</a:t>
            </a:r>
            <a:endParaRPr lang="nb-NO"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358775" indent="-358775">
              <a:buNone/>
            </a:pPr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nb-NO" sz="1600" u="sng" dirty="0">
                <a:solidFill>
                  <a:schemeClr val="tx2">
                    <a:lumMod val="75000"/>
                  </a:schemeClr>
                </a:solidFill>
              </a:rPr>
              <a:t>Kort sikt:</a:t>
            </a:r>
            <a:endParaRPr lang="nb-NO" sz="1600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Nytt egnet materiell kan tas i bruk når nåværende anbud utløper.</a:t>
            </a:r>
            <a:br>
              <a:rPr lang="nb-NO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Timesavgang til Gjøvik</a:t>
            </a:r>
          </a:p>
          <a:p>
            <a:pPr lvl="0"/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Få igangsatt nødvendig planarbeid slik at investeringsmidler til Gjøvikbanen kan innarbeides i NTP 2018-2027.</a:t>
            </a:r>
            <a:br>
              <a:rPr lang="nb-NO" sz="16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nb-NO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nb-NO" sz="1600" u="sng" dirty="0">
                <a:solidFill>
                  <a:schemeClr val="tx2">
                    <a:lumMod val="75000"/>
                  </a:schemeClr>
                </a:solidFill>
              </a:rPr>
              <a:t>Lang sikt:</a:t>
            </a:r>
            <a:endParaRPr lang="nb-NO" sz="1600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Gjøvikbanen bygges ut til samme standard og hastighet som IC-strekningene.</a:t>
            </a:r>
          </a:p>
          <a:p>
            <a:pPr lvl="0"/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Gjøvikbanen og Dovrebanen knyttet sammen.</a:t>
            </a:r>
            <a:br>
              <a:rPr lang="nb-NO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Hele banestrekningen blir en del av et nasjonalt jernbanenett.</a:t>
            </a:r>
            <a:br>
              <a:rPr lang="nb-NO" sz="16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nb-NO" sz="1400" dirty="0"/>
            </a:br>
            <a:r>
              <a:rPr lang="nb-NO" sz="1400" dirty="0"/>
              <a:t> </a:t>
            </a:r>
            <a:br>
              <a:rPr lang="nb-NO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nb-NO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nb-NO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Picture 2" descr="R:\Gjøvikregionen\Lansering\Flyfoto Gjøvik Foto www.valderhaug.no.jpg"/>
          <p:cNvPicPr>
            <a:picLocks noChangeAspect="1" noChangeArrowheads="1"/>
          </p:cNvPicPr>
          <p:nvPr/>
        </p:nvPicPr>
        <p:blipFill>
          <a:blip r:embed="rId3" cstate="print"/>
          <a:srcRect b="2858"/>
          <a:stretch>
            <a:fillRect/>
          </a:stretch>
        </p:blipFill>
        <p:spPr bwMode="auto">
          <a:xfrm>
            <a:off x="-32" y="4429133"/>
            <a:ext cx="3964327" cy="2428867"/>
          </a:xfrm>
          <a:prstGeom prst="rect">
            <a:avLst/>
          </a:prstGeom>
          <a:noFill/>
        </p:spPr>
      </p:pic>
      <p:pic>
        <p:nvPicPr>
          <p:cNvPr id="11" name="Picture 3" descr="R:\Gjøvikregionen\Lansering\Søndre Land Foto, Beate Johansen.jpg"/>
          <p:cNvPicPr>
            <a:picLocks noChangeAspect="1" noChangeArrowheads="1"/>
          </p:cNvPicPr>
          <p:nvPr/>
        </p:nvPicPr>
        <p:blipFill>
          <a:blip r:embed="rId4" cstate="print"/>
          <a:srcRect t="5556"/>
          <a:stretch>
            <a:fillRect/>
          </a:stretch>
        </p:blipFill>
        <p:spPr bwMode="auto">
          <a:xfrm>
            <a:off x="5286380" y="4429132"/>
            <a:ext cx="3857652" cy="2428892"/>
          </a:xfrm>
          <a:prstGeom prst="rect">
            <a:avLst/>
          </a:prstGeom>
          <a:noFill/>
        </p:spPr>
      </p:pic>
      <p:pic>
        <p:nvPicPr>
          <p:cNvPr id="12" name="Picture 2" descr="R:\Gjøvikregionen\Lansering\NSC Gjøvik Mustad_mg_7659.jpg"/>
          <p:cNvPicPr>
            <a:picLocks noChangeAspect="1" noChangeArrowheads="1"/>
          </p:cNvPicPr>
          <p:nvPr/>
        </p:nvPicPr>
        <p:blipFill>
          <a:blip r:embed="rId5" cstate="print"/>
          <a:srcRect t="8108"/>
          <a:stretch>
            <a:fillRect/>
          </a:stretch>
        </p:blipFill>
        <p:spPr bwMode="auto">
          <a:xfrm>
            <a:off x="3786182" y="4429132"/>
            <a:ext cx="1762122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0068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67544" y="0"/>
            <a:ext cx="5976664" cy="908720"/>
          </a:xfrm>
        </p:spPr>
        <p:txBody>
          <a:bodyPr/>
          <a:lstStyle/>
          <a:p>
            <a:r>
              <a:rPr lang="nb-NO" sz="2400" dirty="0">
                <a:solidFill>
                  <a:schemeClr val="tx2"/>
                </a:solidFill>
              </a:rPr>
              <a:t>Arbeidsmål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124744"/>
            <a:ext cx="8568952" cy="3304388"/>
          </a:xfrm>
          <a:ln w="3175">
            <a:solidFill>
              <a:srgbClr val="33660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nb-NO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nb-NO" sz="1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nb-NO" sz="1600" b="1" u="sng" dirty="0">
                <a:solidFill>
                  <a:schemeClr val="tx2">
                    <a:lumMod val="75000"/>
                  </a:schemeClr>
                </a:solidFill>
              </a:rPr>
              <a:t>Rv 4</a:t>
            </a:r>
            <a:endParaRPr lang="nb-NO" sz="1600" b="1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Sammenhengende utbygging av prosjektene på Hadeland.</a:t>
            </a:r>
          </a:p>
          <a:p>
            <a:pPr lvl="0"/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Bygging av nytt løp i </a:t>
            </a:r>
            <a:r>
              <a:rPr lang="nb-NO" sz="1600" dirty="0" err="1">
                <a:solidFill>
                  <a:schemeClr val="tx2">
                    <a:lumMod val="75000"/>
                  </a:schemeClr>
                </a:solidFill>
              </a:rPr>
              <a:t>Hagantunellen</a:t>
            </a:r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 må også omfatt innføring i Oslo.</a:t>
            </a:r>
          </a:p>
          <a:p>
            <a:pPr lvl="0"/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Ombygging forbi Nittedal må framskyndes. </a:t>
            </a:r>
          </a:p>
          <a:p>
            <a:pPr lvl="0"/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Bidra til nødvendig planavklaring i Oslo slik at midler til bygging av Rv 4 prioriteres i Oslopakke 3 ved neste revisjon.</a:t>
            </a:r>
          </a:p>
          <a:p>
            <a:pPr lvl="0"/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Ny planprosess i Nittedal for fire-felts vei på mesteparten av strekningen.</a:t>
            </a:r>
          </a:p>
          <a:p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Utbygging til fire-felts vei på strekningen Gjøvik – Mjøsbrua. </a:t>
            </a:r>
            <a:endParaRPr lang="nb-NO" sz="1600" b="1" u="sng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br>
              <a:rPr lang="nb-NO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nb-NO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nb-NO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Picture 2" descr="R:\Gjøvikregionen\Lansering\Flyfoto Gjøvik Foto www.valderhaug.no.jpg"/>
          <p:cNvPicPr>
            <a:picLocks noChangeAspect="1" noChangeArrowheads="1"/>
          </p:cNvPicPr>
          <p:nvPr/>
        </p:nvPicPr>
        <p:blipFill>
          <a:blip r:embed="rId3" cstate="print"/>
          <a:srcRect b="2858"/>
          <a:stretch>
            <a:fillRect/>
          </a:stretch>
        </p:blipFill>
        <p:spPr bwMode="auto">
          <a:xfrm>
            <a:off x="-32" y="4429133"/>
            <a:ext cx="3964327" cy="2428867"/>
          </a:xfrm>
          <a:prstGeom prst="rect">
            <a:avLst/>
          </a:prstGeom>
          <a:noFill/>
        </p:spPr>
      </p:pic>
      <p:pic>
        <p:nvPicPr>
          <p:cNvPr id="11" name="Picture 3" descr="R:\Gjøvikregionen\Lansering\Søndre Land Foto, Beate Johansen.jpg"/>
          <p:cNvPicPr>
            <a:picLocks noChangeAspect="1" noChangeArrowheads="1"/>
          </p:cNvPicPr>
          <p:nvPr/>
        </p:nvPicPr>
        <p:blipFill>
          <a:blip r:embed="rId4" cstate="print"/>
          <a:srcRect t="5556"/>
          <a:stretch>
            <a:fillRect/>
          </a:stretch>
        </p:blipFill>
        <p:spPr bwMode="auto">
          <a:xfrm>
            <a:off x="5286380" y="4429132"/>
            <a:ext cx="3857652" cy="2428892"/>
          </a:xfrm>
          <a:prstGeom prst="rect">
            <a:avLst/>
          </a:prstGeom>
          <a:noFill/>
        </p:spPr>
      </p:pic>
      <p:pic>
        <p:nvPicPr>
          <p:cNvPr id="12" name="Picture 2" descr="R:\Gjøvikregionen\Lansering\NSC Gjøvik Mustad_mg_7659.jpg"/>
          <p:cNvPicPr>
            <a:picLocks noChangeAspect="1" noChangeArrowheads="1"/>
          </p:cNvPicPr>
          <p:nvPr/>
        </p:nvPicPr>
        <p:blipFill>
          <a:blip r:embed="rId5" cstate="print"/>
          <a:srcRect t="8108"/>
          <a:stretch>
            <a:fillRect/>
          </a:stretch>
        </p:blipFill>
        <p:spPr bwMode="auto">
          <a:xfrm>
            <a:off x="3786182" y="4429132"/>
            <a:ext cx="1762122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3672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chemeClr val="tx2"/>
                </a:solidFill>
              </a:rPr>
              <a:t>Arbeidsform: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0430" y="1052736"/>
            <a:ext cx="5257808" cy="5805264"/>
          </a:xfrm>
        </p:spPr>
        <p:txBody>
          <a:bodyPr/>
          <a:lstStyle/>
          <a:p>
            <a:pPr marL="0" indent="0">
              <a:buNone/>
            </a:pPr>
            <a:br>
              <a:rPr lang="nb-NO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Budskapet formidles av ordførerne.</a:t>
            </a:r>
            <a:br>
              <a:rPr lang="nb-NO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Prosjektleder forbereder og deltar i utredningsarbeid.</a:t>
            </a:r>
          </a:p>
          <a:p>
            <a:pPr marL="0" indent="0">
              <a:buNone/>
            </a:pPr>
            <a:endParaRPr lang="nb-NO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nb-NO" sz="1600" b="1" u="sng" dirty="0">
                <a:solidFill>
                  <a:schemeClr val="tx2">
                    <a:lumMod val="75000"/>
                  </a:schemeClr>
                </a:solidFill>
              </a:rPr>
              <a:t>Målene nås gjennom:</a:t>
            </a:r>
            <a:endParaRPr lang="nb-NO"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Bevisst og målrettet kommunikasjon, påvirkning og samarbeid med: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Oppland og Akershus fylkeskommuner og Oslo kommune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Jernbaneforum Gjøvikbanen og Rv 4–Forum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Jernbaneverket, NSB Gjøvikbanen og Statens vegvesen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Politiske partier (fylkesnivå)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Stortingets transportkomité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Stortingsrepresentanter – fylkesbenker og enkeltrepresentanter.</a:t>
            </a:r>
          </a:p>
          <a:p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Departement (SD + MD) ministere /statssekretærer</a:t>
            </a:r>
          </a:p>
        </p:txBody>
      </p:sp>
      <p:pic>
        <p:nvPicPr>
          <p:cNvPr id="6" name="Picture 5" descr="Hjerte.png"/>
          <p:cNvPicPr>
            <a:picLocks noChangeAspect="1"/>
          </p:cNvPicPr>
          <p:nvPr/>
        </p:nvPicPr>
        <p:blipFill>
          <a:blip r:embed="rId3" cstate="print"/>
          <a:srcRect l="21208" r="25316" b="40939"/>
          <a:stretch>
            <a:fillRect/>
          </a:stretch>
        </p:blipFill>
        <p:spPr>
          <a:xfrm>
            <a:off x="214314" y="1428736"/>
            <a:ext cx="3500430" cy="310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13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7919"/>
            <a:ext cx="8229600" cy="1143000"/>
          </a:xfrm>
        </p:spPr>
        <p:txBody>
          <a:bodyPr/>
          <a:lstStyle/>
          <a:p>
            <a:r>
              <a:rPr lang="nb-NO" b="1" dirty="0">
                <a:solidFill>
                  <a:schemeClr val="tx2"/>
                </a:solidFill>
              </a:rPr>
              <a:t>Stor-Oslo Nord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57620" y="1196753"/>
            <a:ext cx="4714908" cy="4875454"/>
          </a:xfrm>
        </p:spPr>
        <p:txBody>
          <a:bodyPr/>
          <a:lstStyle/>
          <a:p>
            <a:endParaRPr lang="nb-NO" dirty="0"/>
          </a:p>
          <a:p>
            <a:endParaRPr lang="nb-NO" dirty="0"/>
          </a:p>
        </p:txBody>
      </p:sp>
      <p:pic>
        <p:nvPicPr>
          <p:cNvPr id="5" name="Picture 4" descr="R:\Gjøvikregionen\Strategi\hjerte-storoslonord.png"/>
          <p:cNvPicPr>
            <a:picLocks noChangeAspect="1" noChangeArrowheads="1"/>
          </p:cNvPicPr>
          <p:nvPr/>
        </p:nvPicPr>
        <p:blipFill>
          <a:blip r:embed="rId2" cstate="print"/>
          <a:srcRect l="11337" r="4290"/>
          <a:stretch>
            <a:fillRect/>
          </a:stretch>
        </p:blipFill>
        <p:spPr bwMode="auto">
          <a:xfrm>
            <a:off x="467544" y="1162405"/>
            <a:ext cx="2928958" cy="4909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ktangel 1"/>
          <p:cNvSpPr/>
          <p:nvPr/>
        </p:nvSpPr>
        <p:spPr>
          <a:xfrm>
            <a:off x="3779912" y="1162405"/>
            <a:ext cx="504056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nb-NO" sz="1600" b="1" u="sng" dirty="0">
                <a:solidFill>
                  <a:schemeClr val="tx2">
                    <a:lumMod val="75000"/>
                  </a:schemeClr>
                </a:solidFill>
              </a:rPr>
              <a:t>Målene nås gjennom:</a:t>
            </a:r>
            <a:br>
              <a:rPr lang="nb-NO" sz="1600" b="1" u="sng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Deltakelse i utredningsarbeid og planlegging sammen med: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Jernbaneforum Gjøvikbanen og Rv 4–Forum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Jernbaneverket, Statens vegvesen og NSB Gjøvikbanen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Oppland og Akershus fylkeskommuner og Oslo kommune</a:t>
            </a:r>
            <a:br>
              <a:rPr lang="nb-NO" sz="1600" dirty="0">
                <a:solidFill>
                  <a:schemeClr val="tx2">
                    <a:lumMod val="75000"/>
                  </a:schemeClr>
                </a:solidFill>
              </a:rPr>
            </a:br>
            <a:endParaRPr lang="nb-NO" sz="800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>
              <a:buNone/>
            </a:pPr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Bygge allianse med brukere: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Pendlere (Brukerforening for Gjøvikbanen)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Transportører (Brukere av Rv 4)</a:t>
            </a:r>
          </a:p>
          <a:p>
            <a:pPr lvl="0"/>
            <a:br>
              <a:rPr lang="nb-NO" sz="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Forankring: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Tydelig forankring i eierkommunene. Ordførerne et hovedansvar.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I befolkningen . </a:t>
            </a:r>
            <a:br>
              <a:rPr lang="nb-NO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nb-NO" sz="1600" dirty="0">
                <a:solidFill>
                  <a:schemeClr val="tx2">
                    <a:lumMod val="75000"/>
                  </a:schemeClr>
                </a:solidFill>
              </a:rPr>
              <a:t>Gjennom media og brukermedvirkning.</a:t>
            </a:r>
            <a:endParaRPr lang="nb-NO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59115"/>
      </p:ext>
    </p:extLst>
  </p:cSld>
  <p:clrMapOvr>
    <a:masterClrMapping/>
  </p:clrMapOvr>
</p:sld>
</file>

<file path=ppt/theme/theme1.xml><?xml version="1.0" encoding="utf-8"?>
<a:theme xmlns:a="http://schemas.openxmlformats.org/drawingml/2006/main" name="Evidence Bas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ThumbName xmlns="11d4480e-a2a1-4ebc-94f7-8f034d930652" xsi:nil="true"/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85EA11EA2FAF4D9C5FA18180838A7A" ma:contentTypeVersion="5" ma:contentTypeDescription="Create a new document." ma:contentTypeScope="" ma:versionID="1d7042a3856a81b6e94b5d5767fdd7cf">
  <xsd:schema xmlns:xsd="http://www.w3.org/2001/XMLSchema" xmlns:p="http://schemas.microsoft.com/office/2006/metadata/properties" xmlns:ns2="11d4480e-a2a1-4ebc-94f7-8f034d930652" targetNamespace="http://schemas.microsoft.com/office/2006/metadata/properties" ma:root="true" ma:fieldsID="15793c8367b75429ae1c3c9d4c7e2265" ns2:_="">
    <xsd:import namespace="11d4480e-a2a1-4ebc-94f7-8f034d930652"/>
    <xsd:element name="properties">
      <xsd:complexType>
        <xsd:sequence>
          <xsd:element name="documentManagement">
            <xsd:complexType>
              <xsd:all>
                <xsd:element ref="ns2:ThumbNam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11d4480e-a2a1-4ebc-94f7-8f034d930652" elementFormDefault="qualified">
    <xsd:import namespace="http://schemas.microsoft.com/office/2006/documentManagement/types"/>
    <xsd:element name="ThumbName" ma:index="8" nillable="true" ma:displayName="ThumbName" ma:internalName="Thumb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E86AE0-758A-4E27-873A-CF2AA1AC6603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11d4480e-a2a1-4ebc-94f7-8f034d930652"/>
  </ds:schemaRefs>
</ds:datastoreItem>
</file>

<file path=customXml/itemProps2.xml><?xml version="1.0" encoding="utf-8"?>
<ds:datastoreItem xmlns:ds="http://schemas.openxmlformats.org/officeDocument/2006/customXml" ds:itemID="{D6551F32-3CF1-413C-9777-BE9F5BE1F14C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183D2FC3-2956-4924-B2CB-1837DB2715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d4480e-a2a1-4ebc-94f7-8f034d930652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15FFFBEB-9019-40FA-A0A2-28D8A4A009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Evidence Based</Template>
  <TotalTime>1461</TotalTime>
  <Words>517</Words>
  <Application>Microsoft Office PowerPoint</Application>
  <PresentationFormat>Skjermfremvisning (4:3)</PresentationFormat>
  <Paragraphs>68</Paragraphs>
  <Slides>7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Evidence Based</vt:lpstr>
      <vt:lpstr>Custom Design</vt:lpstr>
      <vt:lpstr>Stor-Oslo Nord Felles vilje for felles mål</vt:lpstr>
      <vt:lpstr>Prosjektplan for 2015 - 2015</vt:lpstr>
      <vt:lpstr>Medvirkning – og påvirkningsstrategi</vt:lpstr>
      <vt:lpstr>PowerPoint-presentasjon</vt:lpstr>
      <vt:lpstr>PowerPoint-presentasjon</vt:lpstr>
      <vt:lpstr>Arbeidsform:</vt:lpstr>
      <vt:lpstr>Stor-Oslo Nord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Felles vilje for felles mål Mål og krav fra initiativet for Stor-Oslo Nord</dc:title>
  <dc:creator>langerudi</dc:creator>
  <cp:lastModifiedBy>Eivind Grønstad</cp:lastModifiedBy>
  <cp:revision>191</cp:revision>
  <cp:lastPrinted>2014-02-13T18:19:11Z</cp:lastPrinted>
  <dcterms:created xsi:type="dcterms:W3CDTF">2012-10-04T11:25:54Z</dcterms:created>
  <dcterms:modified xsi:type="dcterms:W3CDTF">2023-04-16T19:19:23Z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0x0101007E85EA11EA2FAF4D9C5FA18180838A7A</vt:lpwstr>
  </property>
  <property fmtid="{D5CDD505-2E9C-101B-9397-08002B2CF9AE}" pid="3" name="Description0">
    <vt:lpwstr/>
  </property>
  <property fmtid="{D5CDD505-2E9C-101B-9397-08002B2CF9AE}" pid="4" name="Screenshot URL">
    <vt:lpwstr/>
  </property>
  <property fmtid="{D5CDD505-2E9C-101B-9397-08002B2CF9AE}" pid="5" name="Category">
    <vt:lpwstr>Powerpoint Templates</vt:lpwstr>
  </property>
  <property fmtid="{D5CDD505-2E9C-101B-9397-08002B2CF9AE}" pid="6" name="ContentType">
    <vt:lpwstr>Document</vt:lpwstr>
  </property>
</Properties>
</file>