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22"/>
  </p:notesMasterIdLst>
  <p:sldIdLst>
    <p:sldId id="257" r:id="rId2"/>
    <p:sldId id="275" r:id="rId3"/>
    <p:sldId id="272" r:id="rId4"/>
    <p:sldId id="273" r:id="rId5"/>
    <p:sldId id="270" r:id="rId6"/>
    <p:sldId id="259" r:id="rId7"/>
    <p:sldId id="260" r:id="rId8"/>
    <p:sldId id="261" r:id="rId9"/>
    <p:sldId id="262" r:id="rId10"/>
    <p:sldId id="271" r:id="rId11"/>
    <p:sldId id="274" r:id="rId12"/>
    <p:sldId id="264" r:id="rId13"/>
    <p:sldId id="276" r:id="rId14"/>
    <p:sldId id="265" r:id="rId15"/>
    <p:sldId id="278" r:id="rId16"/>
    <p:sldId id="267" r:id="rId17"/>
    <p:sldId id="268" r:id="rId18"/>
    <p:sldId id="277" r:id="rId19"/>
    <p:sldId id="266" r:id="rId20"/>
    <p:sldId id="269"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71"/>
  </p:normalViewPr>
  <p:slideViewPr>
    <p:cSldViewPr snapToGrid="0" snapToObjects="1">
      <p:cViewPr varScale="1">
        <p:scale>
          <a:sx n="110" d="100"/>
          <a:sy n="110" d="100"/>
        </p:scale>
        <p:origin x="51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443F90-9EFB-FD49-AB94-5784D8E1DC65}" type="datetimeFigureOut">
              <a:rPr lang="nb-NO" smtClean="0"/>
              <a:t>16.04.2023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206CD-B15C-1F4E-B2A1-614F2C786C15}" type="slidenum">
              <a:rPr lang="nb-NO" smtClean="0"/>
              <a:t>‹#›</a:t>
            </a:fld>
            <a:endParaRPr lang="nb-NO"/>
          </a:p>
        </p:txBody>
      </p:sp>
    </p:spTree>
    <p:extLst>
      <p:ext uri="{BB962C8B-B14F-4D97-AF65-F5344CB8AC3E}">
        <p14:creationId xmlns:p14="http://schemas.microsoft.com/office/powerpoint/2010/main" val="42686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2FE39A2B-EAC0-0742-8BA5-49DABCB22AC0}" type="datetimeFigureOut">
              <a:rPr lang="nb-NO" smtClean="0"/>
              <a:t>16.04.2023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FE39A2B-EAC0-0742-8BA5-49DABCB22AC0}" type="datetimeFigureOut">
              <a:rPr lang="nb-NO" smtClean="0"/>
              <a:t>16.04.2023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FE39A2B-EAC0-0742-8BA5-49DABCB22AC0}" type="datetimeFigureOut">
              <a:rPr lang="nb-NO" smtClean="0"/>
              <a:t>16.04.2023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FE39A2B-EAC0-0742-8BA5-49DABCB22AC0}" type="datetimeFigureOut">
              <a:rPr lang="nb-NO" smtClean="0"/>
              <a:t>16.04.2023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FE39A2B-EAC0-0742-8BA5-49DABCB22AC0}" type="datetimeFigureOut">
              <a:rPr lang="nb-NO" smtClean="0"/>
              <a:t>16.04.2023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2FE39A2B-EAC0-0742-8BA5-49DABCB22AC0}" type="datetimeFigureOut">
              <a:rPr lang="nb-NO" smtClean="0"/>
              <a:t>16.04.2023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2FE39A2B-EAC0-0742-8BA5-49DABCB22AC0}" type="datetimeFigureOut">
              <a:rPr lang="nb-NO" smtClean="0"/>
              <a:t>16.04.2023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2FE39A2B-EAC0-0742-8BA5-49DABCB22AC0}" type="datetimeFigureOut">
              <a:rPr lang="nb-NO" smtClean="0"/>
              <a:t>16.04.2023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FE39A2B-EAC0-0742-8BA5-49DABCB22AC0}" type="datetimeFigureOut">
              <a:rPr lang="nb-NO" smtClean="0"/>
              <a:t>16.04.2023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FE39A2B-EAC0-0742-8BA5-49DABCB22AC0}" type="datetimeFigureOut">
              <a:rPr lang="nb-NO" smtClean="0"/>
              <a:t>16.04.2023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FE39A2B-EAC0-0742-8BA5-49DABCB22AC0}" type="datetimeFigureOut">
              <a:rPr lang="nb-NO" smtClean="0"/>
              <a:t>16.04.2023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1F061B0-D8ED-3A44-B48E-04B7EF726798}" type="slidenum">
              <a:rPr lang="nb-NO" smtClean="0"/>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39A2B-EAC0-0742-8BA5-49DABCB22AC0}" type="datetimeFigureOut">
              <a:rPr lang="nb-NO" smtClean="0"/>
              <a:t>16.04.2023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061B0-D8ED-3A44-B48E-04B7EF726798}" type="slidenum">
              <a:rPr lang="nb-NO" smtClean="0"/>
              <a:t>‹#›</a:t>
            </a:fld>
            <a:endParaRPr lang="nb-NO"/>
          </a:p>
        </p:txBody>
      </p:sp>
    </p:spTree>
    <p:extLst>
      <p:ext uri="{BB962C8B-B14F-4D97-AF65-F5344CB8AC3E}">
        <p14:creationId xmlns:p14="http://schemas.microsoft.com/office/powerpoint/2010/main" val="593564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Regionrådsmøte</a:t>
            </a:r>
            <a:br>
              <a:rPr lang="nb-NO" dirty="0"/>
            </a:br>
            <a:r>
              <a:rPr lang="nb-NO" dirty="0"/>
              <a:t>Hadeland</a:t>
            </a:r>
          </a:p>
        </p:txBody>
      </p:sp>
      <p:sp>
        <p:nvSpPr>
          <p:cNvPr id="3" name="Undertittel 2"/>
          <p:cNvSpPr>
            <a:spLocks noGrp="1"/>
          </p:cNvSpPr>
          <p:nvPr>
            <p:ph type="subTitle" idx="1"/>
          </p:nvPr>
        </p:nvSpPr>
        <p:spPr/>
        <p:txBody>
          <a:bodyPr/>
          <a:lstStyle/>
          <a:p>
            <a:r>
              <a:rPr lang="nb-NO" dirty="0"/>
              <a:t>27. januar 2017</a:t>
            </a:r>
          </a:p>
        </p:txBody>
      </p:sp>
    </p:spTree>
    <p:extLst>
      <p:ext uri="{BB962C8B-B14F-4D97-AF65-F5344CB8AC3E}">
        <p14:creationId xmlns:p14="http://schemas.microsoft.com/office/powerpoint/2010/main" val="884252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Kurs</a:t>
            </a:r>
          </a:p>
        </p:txBody>
      </p:sp>
      <p:sp>
        <p:nvSpPr>
          <p:cNvPr id="3" name="Plassholder for innhold 2"/>
          <p:cNvSpPr>
            <a:spLocks noGrp="1"/>
          </p:cNvSpPr>
          <p:nvPr>
            <p:ph idx="1"/>
          </p:nvPr>
        </p:nvSpPr>
        <p:spPr/>
        <p:txBody>
          <a:bodyPr>
            <a:normAutofit fontScale="92500" lnSpcReduction="20000"/>
          </a:bodyPr>
          <a:lstStyle/>
          <a:p>
            <a:r>
              <a:rPr lang="nb-NO" dirty="0"/>
              <a:t>Vi tilbyr i samarbeide med </a:t>
            </a:r>
            <a:br>
              <a:rPr lang="nb-NO" dirty="0"/>
            </a:br>
            <a:r>
              <a:rPr lang="nb-NO" dirty="0"/>
              <a:t>Innovasjon Norge ulike kurs for næringen.</a:t>
            </a:r>
          </a:p>
          <a:p>
            <a:endParaRPr lang="nb-NO" dirty="0"/>
          </a:p>
          <a:p>
            <a:r>
              <a:rPr lang="nb-NO" dirty="0"/>
              <a:t>Nettopp startet opp kursserie over </a:t>
            </a:r>
            <a:br>
              <a:rPr lang="nb-NO" dirty="0"/>
            </a:br>
            <a:r>
              <a:rPr lang="nb-NO" dirty="0"/>
              <a:t>2 år med fokus på digital markedsføring, </a:t>
            </a:r>
            <a:br>
              <a:rPr lang="nb-NO" dirty="0"/>
            </a:br>
            <a:r>
              <a:rPr lang="nb-NO" dirty="0"/>
              <a:t>finansiert av Oppland Fylkeskommune.</a:t>
            </a:r>
          </a:p>
          <a:p>
            <a:endParaRPr lang="nb-NO" dirty="0"/>
          </a:p>
          <a:p>
            <a:r>
              <a:rPr lang="nb-NO" dirty="0"/>
              <a:t>Fotokurs</a:t>
            </a:r>
          </a:p>
          <a:p>
            <a:r>
              <a:rPr lang="nb-NO" dirty="0"/>
              <a:t>Digital markedsføring</a:t>
            </a:r>
          </a:p>
          <a:p>
            <a:r>
              <a:rPr lang="nb-NO" dirty="0"/>
              <a:t>Vertskapskurs</a:t>
            </a:r>
          </a:p>
          <a:p>
            <a:r>
              <a:rPr lang="nb-NO" dirty="0"/>
              <a:t>Kokkekurs</a:t>
            </a:r>
          </a:p>
          <a:p>
            <a:endParaRPr lang="nb-NO" dirty="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7300" y="3741038"/>
            <a:ext cx="3746500" cy="2171700"/>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300" y="1690688"/>
            <a:ext cx="4237566" cy="1464597"/>
          </a:xfrm>
          <a:prstGeom prst="rect">
            <a:avLst/>
          </a:prstGeom>
        </p:spPr>
      </p:pic>
    </p:spTree>
    <p:extLst>
      <p:ext uri="{BB962C8B-B14F-4D97-AF65-F5344CB8AC3E}">
        <p14:creationId xmlns:p14="http://schemas.microsoft.com/office/powerpoint/2010/main" val="64314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Prosjekter</a:t>
            </a:r>
          </a:p>
        </p:txBody>
      </p:sp>
      <p:sp>
        <p:nvSpPr>
          <p:cNvPr id="3" name="Plassholder for innhold 2"/>
          <p:cNvSpPr>
            <a:spLocks noGrp="1"/>
          </p:cNvSpPr>
          <p:nvPr>
            <p:ph idx="1"/>
          </p:nvPr>
        </p:nvSpPr>
        <p:spPr>
          <a:xfrm>
            <a:off x="838200" y="1825625"/>
            <a:ext cx="6119191" cy="4351338"/>
          </a:xfrm>
        </p:spPr>
        <p:txBody>
          <a:bodyPr>
            <a:normAutofit/>
          </a:bodyPr>
          <a:lstStyle/>
          <a:p>
            <a:r>
              <a:rPr lang="nb-NO" sz="2000" dirty="0"/>
              <a:t>Ski NM </a:t>
            </a:r>
            <a:r>
              <a:rPr lang="nb-NO" sz="2000" dirty="0" err="1"/>
              <a:t>Lygna</a:t>
            </a:r>
            <a:r>
              <a:rPr lang="nb-NO" sz="2000" dirty="0"/>
              <a:t> 2017 </a:t>
            </a:r>
            <a:r>
              <a:rPr lang="mr-IN" sz="2000" dirty="0"/>
              <a:t>–</a:t>
            </a:r>
            <a:r>
              <a:rPr lang="nb-NO" sz="2000" dirty="0"/>
              <a:t> kultur/lokalmat </a:t>
            </a:r>
            <a:br>
              <a:rPr lang="nb-NO" sz="2000" dirty="0"/>
            </a:br>
            <a:r>
              <a:rPr lang="nb-NO" sz="2000" dirty="0"/>
              <a:t>(180.000 innvilget fra Fylkesmannen til arrangementet)</a:t>
            </a:r>
            <a:br>
              <a:rPr lang="nb-NO" sz="2000" dirty="0"/>
            </a:br>
            <a:endParaRPr lang="nb-NO" sz="2000" dirty="0"/>
          </a:p>
          <a:p>
            <a:r>
              <a:rPr lang="nb-NO" sz="2000" dirty="0"/>
              <a:t>Bestillingsrute til </a:t>
            </a:r>
            <a:r>
              <a:rPr lang="nb-NO" sz="2000" dirty="0" err="1"/>
              <a:t>Granavollen</a:t>
            </a:r>
            <a:r>
              <a:rPr lang="nb-NO" sz="2000" dirty="0"/>
              <a:t> i samarbeid med Opplands Trafikk, regionrådet i Hadeland og bedriftene på </a:t>
            </a:r>
            <a:r>
              <a:rPr lang="nb-NO" sz="2000" dirty="0" err="1"/>
              <a:t>Granavollen</a:t>
            </a:r>
            <a:r>
              <a:rPr lang="nb-NO" sz="2000"/>
              <a:t>. </a:t>
            </a:r>
            <a:br>
              <a:rPr lang="nb-NO" sz="2000" dirty="0"/>
            </a:br>
            <a:endParaRPr lang="nb-NO" sz="2000" dirty="0"/>
          </a:p>
          <a:p>
            <a:r>
              <a:rPr lang="nb-NO" sz="2000" dirty="0"/>
              <a:t>Turistinformasjon på Hadeland Glassverk</a:t>
            </a:r>
            <a:br>
              <a:rPr lang="nb-NO" sz="2000" dirty="0"/>
            </a:br>
            <a:endParaRPr lang="nb-NO" sz="2000" dirty="0"/>
          </a:p>
          <a:p>
            <a:r>
              <a:rPr lang="nb-NO" sz="2000" dirty="0"/>
              <a:t>Arrangementsutvikling </a:t>
            </a:r>
            <a:r>
              <a:rPr lang="mr-IN" sz="2000" dirty="0"/>
              <a:t>–</a:t>
            </a:r>
            <a:r>
              <a:rPr lang="nb-NO" sz="2000" dirty="0"/>
              <a:t> felles prosjekt mellom Gjøvikregion/Hadeland og Destinasjonsselskapet </a:t>
            </a:r>
          </a:p>
          <a:p>
            <a:endParaRPr lang="nb-NO" dirty="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0306" y="1690688"/>
            <a:ext cx="3429794" cy="3683000"/>
          </a:xfrm>
          <a:prstGeom prst="rect">
            <a:avLst/>
          </a:prstGeom>
        </p:spPr>
      </p:pic>
    </p:spTree>
    <p:extLst>
      <p:ext uri="{BB962C8B-B14F-4D97-AF65-F5344CB8AC3E}">
        <p14:creationId xmlns:p14="http://schemas.microsoft.com/office/powerpoint/2010/main" val="32030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3200" dirty="0"/>
              <a:t>Innsamling av relevant statistikk og verdiskapningsanalyser. </a:t>
            </a:r>
            <a:br>
              <a:rPr lang="nb-NO" sz="3200" dirty="0"/>
            </a:br>
            <a:r>
              <a:rPr lang="nb-NO" sz="3200" dirty="0"/>
              <a:t>Ringvirkningsanalyse basert på 2014 tall</a:t>
            </a:r>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464" y="1463040"/>
            <a:ext cx="3346616" cy="5036234"/>
          </a:xfrm>
          <a:prstGeom prst="rect">
            <a:avLst/>
          </a:prstGeom>
        </p:spPr>
      </p:pic>
      <p:pic>
        <p:nvPicPr>
          <p:cNvPr id="6" name="Plassholder for innhold 3"/>
          <p:cNvPicPr>
            <a:picLocks noChangeAspect="1"/>
          </p:cNvPicPr>
          <p:nvPr/>
        </p:nvPicPr>
        <p:blipFill>
          <a:blip r:embed="rId3"/>
          <a:stretch>
            <a:fillRect/>
          </a:stretch>
        </p:blipFill>
        <p:spPr>
          <a:xfrm>
            <a:off x="4184816" y="1690688"/>
            <a:ext cx="7726720" cy="1817800"/>
          </a:xfrm>
          <a:prstGeom prst="rect">
            <a:avLst/>
          </a:prstGeom>
        </p:spPr>
      </p:pic>
      <p:sp>
        <p:nvSpPr>
          <p:cNvPr id="3" name="TekstSylinder 2"/>
          <p:cNvSpPr txBox="1"/>
          <p:nvPr/>
        </p:nvSpPr>
        <p:spPr>
          <a:xfrm>
            <a:off x="4502834" y="3981157"/>
            <a:ext cx="6850966" cy="2031325"/>
          </a:xfrm>
          <a:prstGeom prst="rect">
            <a:avLst/>
          </a:prstGeom>
          <a:noFill/>
        </p:spPr>
        <p:txBody>
          <a:bodyPr wrap="square" rtlCol="0">
            <a:spAutoFit/>
          </a:bodyPr>
          <a:lstStyle/>
          <a:p>
            <a:pPr marL="285750" indent="-285750">
              <a:buFont typeface="Arial" charset="0"/>
              <a:buChar char="•"/>
            </a:pPr>
            <a:r>
              <a:rPr lang="nb-NO" dirty="0"/>
              <a:t>Reiselivsnæringen er en arbeidsintensiv næring preget av lokale eiere. Disse skaper mange arbeidsplasser og økte skatteinntekter per krone omsatt. Ved økt besøk til regionen så skapes det direkte verdiskapning ut til </a:t>
            </a:r>
            <a:r>
              <a:rPr lang="nb-NO" dirty="0" err="1"/>
              <a:t>f.eks</a:t>
            </a:r>
            <a:r>
              <a:rPr lang="nb-NO" dirty="0"/>
              <a:t> primærnæring (lokal matprodusenter som Hadeland Viltslakteri) handelsnæring </a:t>
            </a:r>
            <a:r>
              <a:rPr lang="nb-NO" dirty="0" err="1"/>
              <a:t>osv</a:t>
            </a:r>
            <a:r>
              <a:rPr lang="nb-NO" dirty="0"/>
              <a:t> </a:t>
            </a:r>
            <a:br>
              <a:rPr lang="nb-NO" dirty="0"/>
            </a:br>
            <a:br>
              <a:rPr lang="nb-NO" dirty="0"/>
            </a:br>
            <a:r>
              <a:rPr lang="nb-NO" dirty="0"/>
              <a:t> </a:t>
            </a:r>
          </a:p>
        </p:txBody>
      </p:sp>
      <p:pic>
        <p:nvPicPr>
          <p:cNvPr id="7" name="Plassholder for innhold 3"/>
          <p:cNvPicPr>
            <a:picLocks noChangeAspect="1"/>
          </p:cNvPicPr>
          <p:nvPr/>
        </p:nvPicPr>
        <p:blipFill>
          <a:blip r:embed="rId3"/>
          <a:stretch>
            <a:fillRect/>
          </a:stretch>
        </p:blipFill>
        <p:spPr>
          <a:xfrm>
            <a:off x="4184816" y="1690688"/>
            <a:ext cx="7726720" cy="1817800"/>
          </a:xfrm>
          <a:prstGeom prst="rect">
            <a:avLst/>
          </a:prstGeom>
        </p:spPr>
      </p:pic>
    </p:spTree>
    <p:extLst>
      <p:ext uri="{BB962C8B-B14F-4D97-AF65-F5344CB8AC3E}">
        <p14:creationId xmlns:p14="http://schemas.microsoft.com/office/powerpoint/2010/main" val="213670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Dagsturisme Hadeland Glassverk</a:t>
            </a:r>
          </a:p>
        </p:txBody>
      </p:sp>
      <p:sp>
        <p:nvSpPr>
          <p:cNvPr id="3" name="Plassholder for innhold 2"/>
          <p:cNvSpPr>
            <a:spLocks noGrp="1"/>
          </p:cNvSpPr>
          <p:nvPr>
            <p:ph idx="1"/>
          </p:nvPr>
        </p:nvSpPr>
        <p:spPr/>
        <p:txBody>
          <a:bodyPr/>
          <a:lstStyle/>
          <a:p>
            <a:r>
              <a:rPr lang="nb-NO" dirty="0"/>
              <a:t>Hadeland Glassverk har </a:t>
            </a:r>
            <a:r>
              <a:rPr lang="nb-NO" dirty="0" err="1"/>
              <a:t>ca</a:t>
            </a:r>
            <a:r>
              <a:rPr lang="nb-NO" dirty="0"/>
              <a:t> 600.000 besøkende. Etter fratrekk fra overnattingsgjester og de som bor i regionen fant </a:t>
            </a:r>
            <a:r>
              <a:rPr lang="nb-NO" dirty="0" err="1"/>
              <a:t>Menon</a:t>
            </a:r>
            <a:r>
              <a:rPr lang="nb-NO" dirty="0"/>
              <a:t> ut at 394.000 besøkende er tilreisende. </a:t>
            </a:r>
          </a:p>
          <a:p>
            <a:endParaRPr lang="nb-NO" dirty="0"/>
          </a:p>
          <a:p>
            <a:r>
              <a:rPr lang="nb-NO" dirty="0"/>
              <a:t>445 000 besøkende x 400 kroner i forbruk per besøk </a:t>
            </a:r>
            <a:br>
              <a:rPr lang="nb-NO" dirty="0"/>
            </a:br>
            <a:r>
              <a:rPr lang="nb-NO" dirty="0"/>
              <a:t>= 175 millioner kroner i reiselivsrelatert forbruk</a:t>
            </a:r>
            <a:br>
              <a:rPr lang="nb-NO" dirty="0"/>
            </a:br>
            <a:endParaRPr lang="nb-NO" dirty="0"/>
          </a:p>
        </p:txBody>
      </p:sp>
    </p:spTree>
    <p:extLst>
      <p:ext uri="{BB962C8B-B14F-4D97-AF65-F5344CB8AC3E}">
        <p14:creationId xmlns:p14="http://schemas.microsoft.com/office/powerpoint/2010/main" val="1898577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9878" y="377258"/>
            <a:ext cx="8229600" cy="1143000"/>
          </a:xfrm>
        </p:spPr>
        <p:txBody>
          <a:bodyPr>
            <a:normAutofit/>
          </a:bodyPr>
          <a:lstStyle/>
          <a:p>
            <a:r>
              <a:rPr lang="nb-NO" dirty="0">
                <a:solidFill>
                  <a:schemeClr val="tx2"/>
                </a:solidFill>
              </a:rPr>
              <a:t>Vår motivasjon VAR og ER fortsatt</a:t>
            </a:r>
          </a:p>
        </p:txBody>
      </p:sp>
      <p:pic>
        <p:nvPicPr>
          <p:cNvPr id="1026" name="Picture 2" descr="h:\Profile\Desktop\Reiselivspyrami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850" y="1795687"/>
            <a:ext cx="7596336" cy="3717512"/>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262211" y="2638780"/>
            <a:ext cx="4562467" cy="2308324"/>
          </a:xfrm>
          <a:prstGeom prst="rect">
            <a:avLst/>
          </a:prstGeom>
          <a:noFill/>
        </p:spPr>
        <p:txBody>
          <a:bodyPr wrap="none" rtlCol="0">
            <a:spAutoFit/>
          </a:bodyPr>
          <a:lstStyle/>
          <a:p>
            <a:r>
              <a:rPr lang="nb-NO" dirty="0">
                <a:solidFill>
                  <a:schemeClr val="tx2"/>
                </a:solidFill>
              </a:rPr>
              <a:t>-Ta en posisjon i forhold til nasjonal prosess ✔️</a:t>
            </a:r>
            <a:br>
              <a:rPr lang="nb-NO" dirty="0">
                <a:solidFill>
                  <a:schemeClr val="tx2"/>
                </a:solidFill>
              </a:rPr>
            </a:br>
            <a:br>
              <a:rPr lang="nb-NO" dirty="0">
                <a:solidFill>
                  <a:schemeClr val="tx2"/>
                </a:solidFill>
              </a:rPr>
            </a:br>
            <a:r>
              <a:rPr lang="nb-NO" dirty="0">
                <a:solidFill>
                  <a:schemeClr val="tx2"/>
                </a:solidFill>
              </a:rPr>
              <a:t>- Etablere et sterkt destinasjonsselskap ✔️</a:t>
            </a:r>
            <a:br>
              <a:rPr lang="nb-NO" dirty="0">
                <a:solidFill>
                  <a:schemeClr val="tx2"/>
                </a:solidFill>
              </a:rPr>
            </a:br>
            <a:br>
              <a:rPr lang="nb-NO" dirty="0">
                <a:solidFill>
                  <a:schemeClr val="tx2"/>
                </a:solidFill>
              </a:rPr>
            </a:br>
            <a:r>
              <a:rPr lang="nb-NO" dirty="0">
                <a:solidFill>
                  <a:schemeClr val="tx2"/>
                </a:solidFill>
              </a:rPr>
              <a:t>- Etablering av landsdelsselskap ✔️</a:t>
            </a:r>
          </a:p>
          <a:p>
            <a:endParaRPr lang="nb-NO" dirty="0">
              <a:solidFill>
                <a:schemeClr val="tx2"/>
              </a:solidFill>
            </a:endParaRPr>
          </a:p>
          <a:p>
            <a:r>
              <a:rPr lang="nb-NO" dirty="0">
                <a:solidFill>
                  <a:schemeClr val="tx2"/>
                </a:solidFill>
              </a:rPr>
              <a:t>- Stortingsmelding om reiseliv kommer</a:t>
            </a:r>
            <a:br>
              <a:rPr lang="nb-NO" dirty="0">
                <a:solidFill>
                  <a:schemeClr val="tx2"/>
                </a:solidFill>
              </a:rPr>
            </a:br>
            <a:r>
              <a:rPr lang="nb-NO" dirty="0">
                <a:solidFill>
                  <a:schemeClr val="tx2"/>
                </a:solidFill>
              </a:rPr>
              <a:t> i februar</a:t>
            </a:r>
            <a:endParaRPr lang="nb-NO" dirty="0"/>
          </a:p>
        </p:txBody>
      </p:sp>
    </p:spTree>
    <p:extLst>
      <p:ext uri="{BB962C8B-B14F-4D97-AF65-F5344CB8AC3E}">
        <p14:creationId xmlns:p14="http://schemas.microsoft.com/office/powerpoint/2010/main" val="1343103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err="1"/>
              <a:t>VisitOsloRegion</a:t>
            </a:r>
            <a:r>
              <a:rPr lang="nb-NO" dirty="0"/>
              <a:t> sitt innspill til stortingsmelding setter fokus </a:t>
            </a:r>
            <a:r>
              <a:rPr lang="nb-NO" dirty="0" err="1"/>
              <a:t>pa</a:t>
            </a:r>
            <a:r>
              <a:rPr lang="nb-NO" dirty="0"/>
              <a:t>̊; </a:t>
            </a:r>
            <a:br>
              <a:rPr lang="nb-NO" dirty="0"/>
            </a:br>
            <a:endParaRPr lang="nb-NO" dirty="0"/>
          </a:p>
        </p:txBody>
      </p:sp>
      <p:sp>
        <p:nvSpPr>
          <p:cNvPr id="3" name="Plassholder for innhold 2"/>
          <p:cNvSpPr>
            <a:spLocks noGrp="1"/>
          </p:cNvSpPr>
          <p:nvPr>
            <p:ph idx="1"/>
          </p:nvPr>
        </p:nvSpPr>
        <p:spPr>
          <a:xfrm>
            <a:off x="838200" y="1457739"/>
            <a:ext cx="10515600" cy="4719224"/>
          </a:xfrm>
        </p:spPr>
        <p:txBody>
          <a:bodyPr>
            <a:normAutofit fontScale="40000" lnSpcReduction="20000"/>
          </a:bodyPr>
          <a:lstStyle/>
          <a:p>
            <a:r>
              <a:rPr lang="nb-NO" sz="4000" dirty="0"/>
              <a:t>Et ønske om høyere vekting av næringspotensial enn geografi </a:t>
            </a:r>
            <a:br>
              <a:rPr lang="nb-NO" sz="4000" dirty="0"/>
            </a:br>
            <a:endParaRPr lang="nb-NO" sz="4000" dirty="0"/>
          </a:p>
          <a:p>
            <a:r>
              <a:rPr lang="nb-NO" sz="4000" dirty="0"/>
              <a:t>Behovet for en nasjonal satsing </a:t>
            </a:r>
            <a:r>
              <a:rPr lang="nb-NO" sz="4000" dirty="0" err="1"/>
              <a:t>pa</a:t>
            </a:r>
            <a:r>
              <a:rPr lang="nb-NO" sz="4000" dirty="0"/>
              <a:t>̊ næringsrettet forskning og analyse </a:t>
            </a:r>
            <a:br>
              <a:rPr lang="nb-NO" sz="4000" dirty="0"/>
            </a:br>
            <a:endParaRPr lang="nb-NO" sz="4000" dirty="0"/>
          </a:p>
          <a:p>
            <a:r>
              <a:rPr lang="nb-NO" sz="4000" dirty="0"/>
              <a:t>Innland, kultur og storby som en selvfølgelig integrert og synlig del av merkevaren Norge (i dag kun Fjord og Nord)</a:t>
            </a:r>
            <a:br>
              <a:rPr lang="nb-NO" sz="4000" dirty="0"/>
            </a:br>
            <a:endParaRPr lang="nb-NO" sz="4000" dirty="0"/>
          </a:p>
          <a:p>
            <a:r>
              <a:rPr lang="nb-NO" sz="4000" dirty="0"/>
              <a:t>Vi ønsker </a:t>
            </a:r>
            <a:r>
              <a:rPr lang="nb-NO" sz="4000" dirty="0" err="1"/>
              <a:t>ogsa</a:t>
            </a:r>
            <a:r>
              <a:rPr lang="nb-NO" sz="4000" dirty="0"/>
              <a:t>̊ at det gjøres vurderinger rundt økt fleksibilitet i fellesmarkedsføringen av Norge; </a:t>
            </a:r>
            <a:r>
              <a:rPr lang="nb-NO" sz="4000" dirty="0" err="1"/>
              <a:t>både</a:t>
            </a:r>
            <a:r>
              <a:rPr lang="nb-NO" sz="4000" dirty="0"/>
              <a:t> hva gjelder bruk av virkemidlene og hvilke kanaler de benyttes i. </a:t>
            </a:r>
            <a:br>
              <a:rPr lang="nb-NO" sz="4000" dirty="0"/>
            </a:br>
            <a:endParaRPr lang="nb-NO" sz="4000" dirty="0"/>
          </a:p>
          <a:p>
            <a:r>
              <a:rPr lang="nb-NO" sz="4000" dirty="0"/>
              <a:t>Arrangementer som driver av lønnsomheten reiselivet </a:t>
            </a:r>
            <a:br>
              <a:rPr lang="nb-NO" sz="4000" dirty="0"/>
            </a:br>
            <a:endParaRPr lang="nb-NO" sz="4000" dirty="0"/>
          </a:p>
          <a:p>
            <a:r>
              <a:rPr lang="nb-NO" sz="4000" dirty="0"/>
              <a:t>Vurdering av en ny nasjonal </a:t>
            </a:r>
            <a:r>
              <a:rPr lang="nb-NO" sz="4000" dirty="0" err="1"/>
              <a:t>skiltordning</a:t>
            </a:r>
            <a:r>
              <a:rPr lang="nb-NO" sz="4000" dirty="0"/>
              <a:t> </a:t>
            </a:r>
            <a:br>
              <a:rPr lang="nb-NO" sz="4000" dirty="0"/>
            </a:br>
            <a:endParaRPr lang="nb-NO" sz="4000" dirty="0"/>
          </a:p>
          <a:p>
            <a:r>
              <a:rPr lang="nb-NO" sz="4000" dirty="0"/>
              <a:t>Oppdatert definisjon av vertskapsrollen </a:t>
            </a:r>
            <a:br>
              <a:rPr lang="nb-NO" sz="4000" dirty="0"/>
            </a:br>
            <a:endParaRPr lang="nb-NO" sz="4000" dirty="0"/>
          </a:p>
          <a:p>
            <a:r>
              <a:rPr lang="nb-NO" sz="4000" dirty="0"/>
              <a:t>Vurdering av en modell for fellesgodefinansiering </a:t>
            </a:r>
            <a:br>
              <a:rPr lang="nb-NO" sz="4000" dirty="0"/>
            </a:br>
            <a:endParaRPr lang="nb-NO" sz="4000" dirty="0"/>
          </a:p>
          <a:p>
            <a:r>
              <a:rPr lang="nb-NO" sz="4000" dirty="0"/>
              <a:t>Behov for en lovgivning som sikrer forbrukerens rettigheter i delingsøkonomien </a:t>
            </a:r>
          </a:p>
          <a:p>
            <a:endParaRPr lang="nb-NO" dirty="0"/>
          </a:p>
        </p:txBody>
      </p:sp>
    </p:spTree>
    <p:extLst>
      <p:ext uri="{BB962C8B-B14F-4D97-AF65-F5344CB8AC3E}">
        <p14:creationId xmlns:p14="http://schemas.microsoft.com/office/powerpoint/2010/main" val="2126137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2476549"/>
          </a:xfrm>
        </p:spPr>
        <p:txBody>
          <a:bodyPr>
            <a:normAutofit/>
          </a:bodyPr>
          <a:lstStyle/>
          <a:p>
            <a:r>
              <a:rPr lang="nb-NO" dirty="0"/>
              <a:t>Økt satsning i en eller flere kommuner? </a:t>
            </a:r>
            <a:br>
              <a:rPr lang="nb-NO" dirty="0"/>
            </a:br>
            <a:r>
              <a:rPr lang="nb-NO" dirty="0"/>
              <a:t>SÅ BRA! Men via vårt felles regionale destinasjonsselskap – så øker effekten</a:t>
            </a:r>
          </a:p>
        </p:txBody>
      </p:sp>
      <p:sp>
        <p:nvSpPr>
          <p:cNvPr id="3" name="Plassholder for innhold 2"/>
          <p:cNvSpPr>
            <a:spLocks noGrp="1"/>
          </p:cNvSpPr>
          <p:nvPr>
            <p:ph idx="1"/>
          </p:nvPr>
        </p:nvSpPr>
        <p:spPr>
          <a:xfrm>
            <a:off x="685801" y="2986128"/>
            <a:ext cx="10131425" cy="3649133"/>
          </a:xfrm>
        </p:spPr>
        <p:txBody>
          <a:bodyPr/>
          <a:lstStyle/>
          <a:p>
            <a:pPr marR="0" lvl="0" defTabSz="914400" eaLnBrk="1" fontAlgn="auto" latinLnBrk="0" hangingPunct="1">
              <a:lnSpc>
                <a:spcPct val="100000"/>
              </a:lnSpc>
              <a:spcBef>
                <a:spcPts val="0"/>
              </a:spcBef>
              <a:spcAft>
                <a:spcPts val="0"/>
              </a:spcAft>
              <a:buClrTx/>
              <a:buSzTx/>
              <a:buFontTx/>
              <a:buChar char="-"/>
              <a:tabLst/>
              <a:defRPr/>
            </a:pPr>
            <a:r>
              <a:rPr lang="nb-NO" sz="2400" dirty="0"/>
              <a:t>Fellesprosjekt arrangementsutvikling Gjøvikregionen og Hadeland</a:t>
            </a:r>
            <a:br>
              <a:rPr lang="nb-NO" sz="2400" dirty="0"/>
            </a:br>
            <a:endParaRPr lang="nb-NO" sz="2400" dirty="0"/>
          </a:p>
          <a:p>
            <a:pPr marR="0" lvl="0" defTabSz="914400" eaLnBrk="1" fontAlgn="auto" latinLnBrk="0" hangingPunct="1">
              <a:lnSpc>
                <a:spcPct val="100000"/>
              </a:lnSpc>
              <a:spcBef>
                <a:spcPts val="0"/>
              </a:spcBef>
              <a:spcAft>
                <a:spcPts val="0"/>
              </a:spcAft>
              <a:buClrTx/>
              <a:buSzTx/>
              <a:buFontTx/>
              <a:buChar char="-"/>
              <a:tabLst/>
              <a:defRPr/>
            </a:pPr>
            <a:r>
              <a:rPr lang="nb-NO" sz="2400" dirty="0"/>
              <a:t>Drift av Turistinformasjon på Gjøvik</a:t>
            </a:r>
          </a:p>
          <a:p>
            <a:pPr marR="0" lvl="0" defTabSz="914400" eaLnBrk="1" fontAlgn="auto" latinLnBrk="0" hangingPunct="1">
              <a:lnSpc>
                <a:spcPct val="100000"/>
              </a:lnSpc>
              <a:spcBef>
                <a:spcPts val="0"/>
              </a:spcBef>
              <a:spcAft>
                <a:spcPts val="0"/>
              </a:spcAft>
              <a:buClrTx/>
              <a:buSzTx/>
              <a:buFontTx/>
              <a:buChar char="-"/>
              <a:tabLst/>
              <a:defRPr/>
            </a:pPr>
            <a:endParaRPr lang="nb-NO" sz="2400" dirty="0"/>
          </a:p>
          <a:p>
            <a:pPr marR="0" lvl="0" defTabSz="914400" eaLnBrk="1" fontAlgn="auto" latinLnBrk="0" hangingPunct="1">
              <a:lnSpc>
                <a:spcPct val="100000"/>
              </a:lnSpc>
              <a:spcBef>
                <a:spcPts val="0"/>
              </a:spcBef>
              <a:spcAft>
                <a:spcPts val="0"/>
              </a:spcAft>
              <a:buClrTx/>
              <a:buSzTx/>
              <a:buFontTx/>
              <a:buChar char="-"/>
              <a:tabLst/>
              <a:defRPr/>
            </a:pPr>
            <a:r>
              <a:rPr lang="nb-NO" sz="2400" dirty="0"/>
              <a:t>Deltakelse i ulike styringsgrupper, arbeidsgrupper</a:t>
            </a:r>
          </a:p>
          <a:p>
            <a:pPr marR="0" lvl="0" defTabSz="914400" eaLnBrk="1" fontAlgn="auto" latinLnBrk="0" hangingPunct="1">
              <a:lnSpc>
                <a:spcPct val="100000"/>
              </a:lnSpc>
              <a:spcBef>
                <a:spcPts val="0"/>
              </a:spcBef>
              <a:spcAft>
                <a:spcPts val="0"/>
              </a:spcAft>
              <a:buClrTx/>
              <a:buSzTx/>
              <a:buFontTx/>
              <a:buChar char="-"/>
              <a:tabLst/>
              <a:defRPr/>
            </a:pPr>
            <a:endParaRPr lang="nb-NO" sz="2400" dirty="0"/>
          </a:p>
          <a:p>
            <a:pPr marR="0" lvl="0" defTabSz="914400" eaLnBrk="1" fontAlgn="auto" latinLnBrk="0" hangingPunct="1">
              <a:lnSpc>
                <a:spcPct val="100000"/>
              </a:lnSpc>
              <a:spcBef>
                <a:spcPts val="0"/>
              </a:spcBef>
              <a:spcAft>
                <a:spcPts val="0"/>
              </a:spcAft>
              <a:buClrTx/>
              <a:buSzTx/>
              <a:buFontTx/>
              <a:buChar char="-"/>
              <a:tabLst/>
              <a:defRPr/>
            </a:pPr>
            <a:r>
              <a:rPr lang="nb-NO" sz="2400" dirty="0"/>
              <a:t>SKIBLADNER MINUTT FOR MINUTT OG SOMMERÅPENT</a:t>
            </a:r>
          </a:p>
          <a:p>
            <a:pPr marR="0" lvl="0" defTabSz="914400" eaLnBrk="1" fontAlgn="auto" latinLnBrk="0" hangingPunct="1">
              <a:lnSpc>
                <a:spcPct val="100000"/>
              </a:lnSpc>
              <a:spcBef>
                <a:spcPts val="0"/>
              </a:spcBef>
              <a:spcAft>
                <a:spcPts val="0"/>
              </a:spcAft>
              <a:buClrTx/>
              <a:buSzTx/>
              <a:buFontTx/>
              <a:buChar char="-"/>
              <a:tabLst/>
              <a:defRPr/>
            </a:pPr>
            <a:endParaRPr lang="nb-NO" sz="2400" dirty="0"/>
          </a:p>
          <a:p>
            <a:pPr marR="0" lvl="0" defTabSz="914400" eaLnBrk="1" fontAlgn="auto" latinLnBrk="0" hangingPunct="1">
              <a:lnSpc>
                <a:spcPct val="100000"/>
              </a:lnSpc>
              <a:spcBef>
                <a:spcPts val="0"/>
              </a:spcBef>
              <a:spcAft>
                <a:spcPts val="0"/>
              </a:spcAft>
              <a:buClrTx/>
              <a:buSzTx/>
              <a:buFontTx/>
              <a:buChar char="-"/>
              <a:tabLst/>
              <a:defRPr/>
            </a:pPr>
            <a:endParaRPr lang="nb-NO" sz="2400" dirty="0"/>
          </a:p>
          <a:p>
            <a:pPr marR="0" lvl="0" defTabSz="914400" eaLnBrk="1" fontAlgn="auto" latinLnBrk="0" hangingPunct="1">
              <a:lnSpc>
                <a:spcPct val="100000"/>
              </a:lnSpc>
              <a:spcBef>
                <a:spcPts val="0"/>
              </a:spcBef>
              <a:spcAft>
                <a:spcPts val="0"/>
              </a:spcAft>
              <a:buClrTx/>
              <a:buSzTx/>
              <a:buFontTx/>
              <a:buChar char="-"/>
              <a:tabLst/>
              <a:defRPr/>
            </a:pPr>
            <a:endParaRPr lang="nb-NO" dirty="0"/>
          </a:p>
          <a:p>
            <a:pPr marR="0" lvl="0" defTabSz="914400" eaLnBrk="1" fontAlgn="auto" latinLnBrk="0" hangingPunct="1">
              <a:lnSpc>
                <a:spcPct val="100000"/>
              </a:lnSpc>
              <a:spcBef>
                <a:spcPts val="0"/>
              </a:spcBef>
              <a:spcAft>
                <a:spcPts val="0"/>
              </a:spcAft>
              <a:buClrTx/>
              <a:buSzTx/>
              <a:buFontTx/>
              <a:buChar char="-"/>
              <a:tabLst/>
              <a:defRPr/>
            </a:pPr>
            <a:endParaRPr lang="nb-NO" dirty="0"/>
          </a:p>
          <a:p>
            <a:pPr marR="0" lvl="0" defTabSz="914400" eaLnBrk="1" fontAlgn="auto" latinLnBrk="0" hangingPunct="1">
              <a:lnSpc>
                <a:spcPct val="100000"/>
              </a:lnSpc>
              <a:spcBef>
                <a:spcPts val="0"/>
              </a:spcBef>
              <a:spcAft>
                <a:spcPts val="0"/>
              </a:spcAft>
              <a:buClrTx/>
              <a:buSzTx/>
              <a:buFontTx/>
              <a:buChar char="-"/>
              <a:tabLst/>
              <a:defRPr/>
            </a:pPr>
            <a:endParaRPr lang="nb-NO" dirty="0"/>
          </a:p>
          <a:p>
            <a:pPr marR="0" lvl="0" defTabSz="914400" eaLnBrk="1" fontAlgn="auto" latinLnBrk="0" hangingPunct="1">
              <a:lnSpc>
                <a:spcPct val="100000"/>
              </a:lnSpc>
              <a:spcBef>
                <a:spcPts val="0"/>
              </a:spcBef>
              <a:spcAft>
                <a:spcPts val="0"/>
              </a:spcAft>
              <a:buClrTx/>
              <a:buSzTx/>
              <a:buFontTx/>
              <a:buChar char="-"/>
              <a:tabLst/>
              <a:defRPr/>
            </a:pPr>
            <a:endParaRPr lang="nb-NO" dirty="0"/>
          </a:p>
          <a:p>
            <a:pPr marR="0" lvl="0" defTabSz="914400" eaLnBrk="1" fontAlgn="auto" latinLnBrk="0" hangingPunct="1">
              <a:lnSpc>
                <a:spcPct val="100000"/>
              </a:lnSpc>
              <a:spcBef>
                <a:spcPts val="0"/>
              </a:spcBef>
              <a:spcAft>
                <a:spcPts val="0"/>
              </a:spcAft>
              <a:buClrTx/>
              <a:buSzTx/>
              <a:buFontTx/>
              <a:buChar char="-"/>
              <a:tabLst/>
              <a:defRPr/>
            </a:pPr>
            <a:endParaRPr lang="nb-NO" dirty="0"/>
          </a:p>
          <a:p>
            <a:pPr marR="0" lvl="0" defTabSz="914400" eaLnBrk="1" fontAlgn="auto" latinLnBrk="0" hangingPunct="1">
              <a:lnSpc>
                <a:spcPct val="100000"/>
              </a:lnSpc>
              <a:spcBef>
                <a:spcPts val="0"/>
              </a:spcBef>
              <a:spcAft>
                <a:spcPts val="0"/>
              </a:spcAft>
              <a:buClrTx/>
              <a:buSzTx/>
              <a:buFontTx/>
              <a:buChar char="-"/>
              <a:tabLst/>
              <a:defRPr/>
            </a:pPr>
            <a:endParaRPr lang="nb-NO" dirty="0"/>
          </a:p>
          <a:p>
            <a:pPr marL="0" marR="0" lvl="0" indent="0" defTabSz="914400" eaLnBrk="1" fontAlgn="auto" latinLnBrk="0" hangingPunct="1">
              <a:lnSpc>
                <a:spcPct val="100000"/>
              </a:lnSpc>
              <a:spcBef>
                <a:spcPts val="0"/>
              </a:spcBef>
              <a:spcAft>
                <a:spcPts val="0"/>
              </a:spcAft>
              <a:buClrTx/>
              <a:buSzTx/>
              <a:buFontTx/>
              <a:buNone/>
              <a:tabLst/>
              <a:defRPr/>
            </a:pPr>
            <a:endParaRPr lang="nb-NO" dirty="0"/>
          </a:p>
        </p:txBody>
      </p:sp>
    </p:spTree>
    <p:extLst>
      <p:ext uri="{BB962C8B-B14F-4D97-AF65-F5344CB8AC3E}">
        <p14:creationId xmlns:p14="http://schemas.microsoft.com/office/powerpoint/2010/main" val="1307490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Enkelt satsning i en eller flere kommuner?</a:t>
            </a:r>
            <a:br>
              <a:rPr lang="nb-NO" dirty="0"/>
            </a:br>
            <a:r>
              <a:rPr lang="nb-NO" dirty="0"/>
              <a:t>Hva sier Fylkeskommunen? </a:t>
            </a:r>
          </a:p>
        </p:txBody>
      </p:sp>
      <p:sp>
        <p:nvSpPr>
          <p:cNvPr id="3" name="Plassholder for innhold 2"/>
          <p:cNvSpPr>
            <a:spLocks noGrp="1"/>
          </p:cNvSpPr>
          <p:nvPr>
            <p:ph idx="1"/>
          </p:nvPr>
        </p:nvSpPr>
        <p:spPr>
          <a:xfrm>
            <a:off x="685801" y="2176975"/>
            <a:ext cx="10131425" cy="4357207"/>
          </a:xfrm>
        </p:spPr>
        <p:txBody>
          <a:bodyPr>
            <a:noAutofit/>
          </a:bodyPr>
          <a:lstStyle/>
          <a:p>
            <a:r>
              <a:rPr lang="nb-NO" sz="2400" dirty="0"/>
              <a:t>Det må være i samarbeid med destinasjonsselskapet. Vi har for øvrig avslått å støtte kommunale strategier. I stedet har vi bidratt til regionale prosjekter der noe av målet er å få kommuner til å dra i samme retning via destinasjonsselskapet.</a:t>
            </a:r>
          </a:p>
          <a:p>
            <a:endParaRPr lang="sk-SK" sz="2400" dirty="0"/>
          </a:p>
          <a:p>
            <a:r>
              <a:rPr lang="sk-SK" sz="2400" dirty="0" err="1"/>
              <a:t>Kommunal</a:t>
            </a:r>
            <a:r>
              <a:rPr lang="sk-SK" sz="2400" dirty="0"/>
              <a:t> </a:t>
            </a:r>
            <a:r>
              <a:rPr lang="sk-SK" sz="2400" dirty="0" err="1"/>
              <a:t>satsning</a:t>
            </a:r>
            <a:r>
              <a:rPr lang="sk-SK" sz="2400" dirty="0"/>
              <a:t> </a:t>
            </a:r>
            <a:r>
              <a:rPr lang="sk-SK" sz="2400" dirty="0" err="1"/>
              <a:t>er</a:t>
            </a:r>
            <a:r>
              <a:rPr lang="sk-SK" sz="2400" dirty="0"/>
              <a:t> </a:t>
            </a:r>
            <a:r>
              <a:rPr lang="sk-SK" sz="2400" dirty="0" err="1"/>
              <a:t>bra</a:t>
            </a:r>
            <a:r>
              <a:rPr lang="sk-SK" sz="2400" dirty="0"/>
              <a:t>, </a:t>
            </a:r>
            <a:r>
              <a:rPr lang="sk-SK" sz="2400" dirty="0" err="1"/>
              <a:t>men</a:t>
            </a:r>
            <a:r>
              <a:rPr lang="sk-SK" sz="2400" dirty="0"/>
              <a:t> </a:t>
            </a:r>
            <a:r>
              <a:rPr lang="sk-SK" sz="2400" dirty="0" err="1"/>
              <a:t>husk</a:t>
            </a:r>
            <a:r>
              <a:rPr lang="sk-SK" sz="2400" dirty="0"/>
              <a:t> at </a:t>
            </a:r>
            <a:r>
              <a:rPr lang="sk-SK" sz="2400" dirty="0" err="1"/>
              <a:t>turisten</a:t>
            </a:r>
            <a:r>
              <a:rPr lang="sk-SK" sz="2400" dirty="0"/>
              <a:t> ser </a:t>
            </a:r>
            <a:r>
              <a:rPr lang="sk-SK" sz="2400" dirty="0" err="1"/>
              <a:t>ikke</a:t>
            </a:r>
            <a:r>
              <a:rPr lang="sk-SK" sz="2400" dirty="0"/>
              <a:t> </a:t>
            </a:r>
            <a:r>
              <a:rPr lang="sk-SK" sz="2400" dirty="0" err="1"/>
              <a:t>kommunegrenser</a:t>
            </a:r>
            <a:r>
              <a:rPr lang="sk-SK" sz="2400" dirty="0"/>
              <a:t>. </a:t>
            </a:r>
            <a:r>
              <a:rPr lang="sk-SK" sz="2400" dirty="0" err="1"/>
              <a:t>En</a:t>
            </a:r>
            <a:r>
              <a:rPr lang="sk-SK" sz="2400" dirty="0"/>
              <a:t> </a:t>
            </a:r>
            <a:r>
              <a:rPr lang="sk-SK" sz="2400" dirty="0" err="1"/>
              <a:t>kommunal</a:t>
            </a:r>
            <a:r>
              <a:rPr lang="sk-SK" sz="2400" dirty="0"/>
              <a:t> </a:t>
            </a:r>
            <a:r>
              <a:rPr lang="sk-SK" sz="2400" dirty="0" err="1"/>
              <a:t>satsing</a:t>
            </a:r>
            <a:r>
              <a:rPr lang="sk-SK" sz="2400" dirty="0"/>
              <a:t> der </a:t>
            </a:r>
            <a:r>
              <a:rPr lang="sk-SK" sz="2400" dirty="0" err="1"/>
              <a:t>det</a:t>
            </a:r>
            <a:r>
              <a:rPr lang="sk-SK" sz="2400" dirty="0"/>
              <a:t> </a:t>
            </a:r>
            <a:r>
              <a:rPr lang="sk-SK" sz="2400" dirty="0" err="1"/>
              <a:t>regionale</a:t>
            </a:r>
            <a:r>
              <a:rPr lang="sk-SK" sz="2400" dirty="0"/>
              <a:t> </a:t>
            </a:r>
            <a:r>
              <a:rPr lang="sk-SK" sz="2400" dirty="0" err="1"/>
              <a:t>destinasjonsselskapet</a:t>
            </a:r>
            <a:r>
              <a:rPr lang="sk-SK" sz="2400" dirty="0"/>
              <a:t> </a:t>
            </a:r>
            <a:r>
              <a:rPr lang="sk-SK" sz="2400" dirty="0" err="1"/>
              <a:t>må</a:t>
            </a:r>
            <a:r>
              <a:rPr lang="sk-SK" sz="2400" dirty="0"/>
              <a:t> </a:t>
            </a:r>
            <a:r>
              <a:rPr lang="sk-SK" sz="2400" dirty="0" err="1"/>
              <a:t>spille</a:t>
            </a:r>
            <a:r>
              <a:rPr lang="sk-SK" sz="2400" dirty="0"/>
              <a:t> </a:t>
            </a:r>
            <a:r>
              <a:rPr lang="sk-SK" sz="2400" dirty="0" err="1"/>
              <a:t>en</a:t>
            </a:r>
            <a:r>
              <a:rPr lang="sk-SK" sz="2400" dirty="0"/>
              <a:t> </a:t>
            </a:r>
            <a:r>
              <a:rPr lang="sk-SK" sz="2400" dirty="0" err="1"/>
              <a:t>vesentlig</a:t>
            </a:r>
            <a:r>
              <a:rPr lang="sk-SK" sz="2400" dirty="0"/>
              <a:t> </a:t>
            </a:r>
            <a:r>
              <a:rPr lang="sk-SK" sz="2400" dirty="0" err="1"/>
              <a:t>rolle</a:t>
            </a:r>
            <a:r>
              <a:rPr lang="sk-SK" sz="2400" dirty="0"/>
              <a:t> </a:t>
            </a:r>
            <a:r>
              <a:rPr lang="sk-SK" sz="2400" dirty="0" err="1"/>
              <a:t>er</a:t>
            </a:r>
            <a:r>
              <a:rPr lang="sk-SK" sz="2400" dirty="0"/>
              <a:t> </a:t>
            </a:r>
            <a:r>
              <a:rPr lang="sk-SK" sz="2400" dirty="0" err="1"/>
              <a:t>avgjørende</a:t>
            </a:r>
            <a:r>
              <a:rPr lang="sk-SK" sz="2400" dirty="0"/>
              <a:t> </a:t>
            </a:r>
            <a:r>
              <a:rPr lang="sk-SK" sz="2400" dirty="0" err="1"/>
              <a:t>for</a:t>
            </a:r>
            <a:r>
              <a:rPr lang="sk-SK" sz="2400" dirty="0"/>
              <a:t> </a:t>
            </a:r>
            <a:r>
              <a:rPr lang="sk-SK" sz="2400" dirty="0" err="1"/>
              <a:t>fylkeskommunens</a:t>
            </a:r>
            <a:r>
              <a:rPr lang="sk-SK" sz="2400" dirty="0"/>
              <a:t> </a:t>
            </a:r>
            <a:r>
              <a:rPr lang="sk-SK" sz="2400" dirty="0" err="1"/>
              <a:t>engasjement</a:t>
            </a:r>
            <a:r>
              <a:rPr lang="sk-SK" sz="2400" dirty="0"/>
              <a:t>.</a:t>
            </a:r>
            <a:endParaRPr lang="nb-NO" sz="2400" dirty="0"/>
          </a:p>
        </p:txBody>
      </p:sp>
    </p:spTree>
    <p:extLst>
      <p:ext uri="{BB962C8B-B14F-4D97-AF65-F5344CB8AC3E}">
        <p14:creationId xmlns:p14="http://schemas.microsoft.com/office/powerpoint/2010/main" val="1945317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Momentum</a:t>
            </a:r>
            <a:r>
              <a:rPr lang="nb-NO" dirty="0"/>
              <a:t> er her nå </a:t>
            </a:r>
            <a:r>
              <a:rPr lang="mr-IN" dirty="0"/>
              <a:t>–</a:t>
            </a:r>
            <a:r>
              <a:rPr lang="nb-NO" dirty="0"/>
              <a:t> NRK sommertoget </a:t>
            </a:r>
          </a:p>
        </p:txBody>
      </p:sp>
      <p:pic>
        <p:nvPicPr>
          <p:cNvPr id="4" name="Skibladnerfes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4300" cy="4351338"/>
          </a:xfrm>
        </p:spPr>
      </p:pic>
    </p:spTree>
    <p:extLst>
      <p:ext uri="{BB962C8B-B14F-4D97-AF65-F5344CB8AC3E}">
        <p14:creationId xmlns:p14="http://schemas.microsoft.com/office/powerpoint/2010/main" val="1435047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133108"/>
            <a:ext cx="10693400" cy="1325563"/>
          </a:xfrm>
        </p:spPr>
        <p:txBody>
          <a:bodyPr>
            <a:normAutofit fontScale="90000"/>
          </a:bodyPr>
          <a:lstStyle/>
          <a:p>
            <a:r>
              <a:rPr lang="nb-NO" dirty="0"/>
              <a:t>Vi gjør en organisatorisk endring</a:t>
            </a:r>
            <a:br>
              <a:rPr lang="nb-NO" dirty="0"/>
            </a:br>
            <a:r>
              <a:rPr lang="nb-NO" dirty="0"/>
              <a:t> – fra BA til SA, og </a:t>
            </a:r>
            <a:r>
              <a:rPr lang="nb-NO"/>
              <a:t>inviterer kommunene tettere inn. </a:t>
            </a:r>
            <a:br>
              <a:rPr lang="nb-NO" dirty="0"/>
            </a:br>
            <a:endParaRPr lang="nb-NO" dirty="0"/>
          </a:p>
        </p:txBody>
      </p:sp>
      <p:sp>
        <p:nvSpPr>
          <p:cNvPr id="3" name="Plassholder for innhold 2"/>
          <p:cNvSpPr>
            <a:spLocks noGrp="1"/>
          </p:cNvSpPr>
          <p:nvPr>
            <p:ph idx="1"/>
          </p:nvPr>
        </p:nvSpPr>
        <p:spPr>
          <a:xfrm>
            <a:off x="838200" y="2506662"/>
            <a:ext cx="10515600" cy="4351338"/>
          </a:xfrm>
        </p:spPr>
        <p:txBody>
          <a:bodyPr>
            <a:normAutofit/>
          </a:bodyPr>
          <a:lstStyle/>
          <a:p>
            <a:pPr marL="0" indent="0">
              <a:buNone/>
            </a:pPr>
            <a:endParaRPr lang="nb-NO" sz="2000" dirty="0"/>
          </a:p>
          <a:p>
            <a:r>
              <a:rPr lang="nb-NO" sz="2000" dirty="0"/>
              <a:t>Først og fremst er det viktig å presisere at saken kun gjelder en endring av organisasjonsform. Samarbeidet med Gjøvikregionen og Ringerike har altså ikke noe med denne konkrete saken å gjøre. </a:t>
            </a:r>
          </a:p>
          <a:p>
            <a:pPr marL="0" indent="0">
              <a:buNone/>
            </a:pPr>
            <a:endParaRPr lang="nb-NO" sz="2000" dirty="0"/>
          </a:p>
          <a:p>
            <a:r>
              <a:rPr lang="nb-NO" sz="2000" dirty="0"/>
              <a:t>Næringen ønsker kommunene som likestilte andelseiere sammen med næringen. </a:t>
            </a:r>
          </a:p>
          <a:p>
            <a:endParaRPr lang="nb-NO" sz="2000" dirty="0"/>
          </a:p>
          <a:p>
            <a:r>
              <a:rPr lang="nb-NO" sz="2000" dirty="0"/>
              <a:t>Vi ønsker styredeltakelse fra kommunene – oppnevnt av regionrådene. </a:t>
            </a:r>
          </a:p>
          <a:p>
            <a:endParaRPr lang="nb-NO" sz="2000" dirty="0"/>
          </a:p>
          <a:p>
            <a:r>
              <a:rPr lang="nb-NO" sz="2000" dirty="0"/>
              <a:t>Økonomisk bidrag opprettholdes som dagens nivå, justert for </a:t>
            </a:r>
            <a:r>
              <a:rPr lang="nb-NO" sz="2000" dirty="0" err="1"/>
              <a:t>kpi</a:t>
            </a:r>
            <a:r>
              <a:rPr lang="nb-NO" sz="2000" dirty="0"/>
              <a:t>. En av videreføring av dagens finansieringsmodell. </a:t>
            </a:r>
          </a:p>
        </p:txBody>
      </p:sp>
    </p:spTree>
    <p:extLst>
      <p:ext uri="{BB962C8B-B14F-4D97-AF65-F5344CB8AC3E}">
        <p14:creationId xmlns:p14="http://schemas.microsoft.com/office/powerpoint/2010/main" val="1340801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Gjøvikregionen Hadeland Ringerike Reiseliv</a:t>
            </a:r>
          </a:p>
        </p:txBody>
      </p:sp>
      <p:sp>
        <p:nvSpPr>
          <p:cNvPr id="3" name="Plassholder for innhold 2"/>
          <p:cNvSpPr>
            <a:spLocks noGrp="1"/>
          </p:cNvSpPr>
          <p:nvPr>
            <p:ph idx="1"/>
          </p:nvPr>
        </p:nvSpPr>
        <p:spPr/>
        <p:txBody>
          <a:bodyPr>
            <a:normAutofit fontScale="85000" lnSpcReduction="20000"/>
          </a:bodyPr>
          <a:lstStyle/>
          <a:p>
            <a:r>
              <a:rPr lang="nb-NO" dirty="0"/>
              <a:t>10 kommuner og reiselivsnæringen gikk for 3 år siden sammen om å få fusjonert de to selskapene </a:t>
            </a:r>
          </a:p>
          <a:p>
            <a:endParaRPr lang="nb-NO" dirty="0"/>
          </a:p>
          <a:p>
            <a:r>
              <a:rPr lang="nb-NO" dirty="0"/>
              <a:t>4 fast ansatte, 1 lærling (fra Jevnaker) og 2 prosjektledere</a:t>
            </a:r>
          </a:p>
          <a:p>
            <a:endParaRPr lang="nb-NO" dirty="0"/>
          </a:p>
          <a:p>
            <a:r>
              <a:rPr lang="nb-NO" dirty="0"/>
              <a:t>Kontor på Gjøvik samt Hønefoss.</a:t>
            </a:r>
          </a:p>
          <a:p>
            <a:endParaRPr lang="nb-NO" dirty="0"/>
          </a:p>
          <a:p>
            <a:r>
              <a:rPr lang="nb-NO" dirty="0" err="1"/>
              <a:t>Ca</a:t>
            </a:r>
            <a:r>
              <a:rPr lang="nb-NO" dirty="0"/>
              <a:t> 25% av omsetning kommer fra kommunale bidrag som igjen utløser en omsetning i 2016  på </a:t>
            </a:r>
            <a:r>
              <a:rPr lang="nb-NO" dirty="0" err="1"/>
              <a:t>ca</a:t>
            </a:r>
            <a:r>
              <a:rPr lang="nb-NO" dirty="0"/>
              <a:t> 12,5 millioner. Inkludert drift av Turistinformasjon Gjøvik og Jevnaker (sommer). Resten finansieres av næringen og via prosjektinntekter. </a:t>
            </a:r>
          </a:p>
          <a:p>
            <a:endParaRPr lang="nb-NO" dirty="0"/>
          </a:p>
          <a:p>
            <a:r>
              <a:rPr lang="nb-NO" dirty="0"/>
              <a:t>1 av 7 eiere av landsdelselskapet </a:t>
            </a:r>
            <a:r>
              <a:rPr lang="nb-NO" dirty="0" err="1"/>
              <a:t>Visit</a:t>
            </a:r>
            <a:r>
              <a:rPr lang="nb-NO" dirty="0"/>
              <a:t> Osloregionen SA</a:t>
            </a:r>
          </a:p>
          <a:p>
            <a:endParaRPr lang="nb-NO" dirty="0"/>
          </a:p>
          <a:p>
            <a:endParaRPr lang="nb-NO" dirty="0"/>
          </a:p>
        </p:txBody>
      </p:sp>
    </p:spTree>
    <p:extLst>
      <p:ext uri="{BB962C8B-B14F-4D97-AF65-F5344CB8AC3E}">
        <p14:creationId xmlns:p14="http://schemas.microsoft.com/office/powerpoint/2010/main" val="1804288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Hva skal til for å lykkes?</a:t>
            </a:r>
          </a:p>
        </p:txBody>
      </p:sp>
      <p:sp>
        <p:nvSpPr>
          <p:cNvPr id="3" name="Plassholder for innhold 2"/>
          <p:cNvSpPr>
            <a:spLocks noGrp="1"/>
          </p:cNvSpPr>
          <p:nvPr>
            <p:ph idx="1"/>
          </p:nvPr>
        </p:nvSpPr>
        <p:spPr/>
        <p:txBody>
          <a:bodyPr>
            <a:normAutofit fontScale="77500" lnSpcReduction="20000"/>
          </a:bodyPr>
          <a:lstStyle/>
          <a:p>
            <a:pPr marL="0" indent="0">
              <a:buNone/>
            </a:pPr>
            <a:endParaRPr lang="nb-NO" dirty="0"/>
          </a:p>
          <a:p>
            <a:r>
              <a:rPr lang="nb-NO" dirty="0"/>
              <a:t>Kritisk masse av bedrifter i samarbeidet </a:t>
            </a:r>
            <a:r>
              <a:rPr lang="mr-IN" dirty="0"/>
              <a:t>–</a:t>
            </a:r>
            <a:r>
              <a:rPr lang="nb-NO" dirty="0"/>
              <a:t> der er vi nå</a:t>
            </a:r>
            <a:br>
              <a:rPr lang="nb-NO" dirty="0"/>
            </a:br>
            <a:endParaRPr lang="nb-NO" dirty="0"/>
          </a:p>
          <a:p>
            <a:r>
              <a:rPr lang="nb-NO" dirty="0"/>
              <a:t>Vi er i dag medlem av et destinasjonsselskap som er eier og styremedlem i </a:t>
            </a:r>
            <a:r>
              <a:rPr lang="nb-NO" dirty="0" err="1"/>
              <a:t>Visit</a:t>
            </a:r>
            <a:r>
              <a:rPr lang="nb-NO" dirty="0"/>
              <a:t> Osloregion, noe som hadde vært umulig uten det nåværende samarbeidet med Gjøvikregionen og Ringerike. </a:t>
            </a:r>
            <a:br>
              <a:rPr lang="nb-NO" dirty="0"/>
            </a:br>
            <a:endParaRPr lang="nb-NO" dirty="0"/>
          </a:p>
          <a:p>
            <a:r>
              <a:rPr lang="nb-NO" dirty="0"/>
              <a:t>Det som virkelig teller er at kommunene står samlet om å satse langsiktig på reiseliv som næring. Vi er helt avhengig av å ha en erfaren og tung organisasjon i ryggen for å nå gjennom til markedet med våre tilbud. GHRR sørger for en rekke avgjørende funksjoner og samarbeid som er helt nødvendige for at vi kan overleve som bedrift slik reiselivet fungerer i dag.</a:t>
            </a:r>
          </a:p>
          <a:p>
            <a:endParaRPr lang="nb-NO" dirty="0"/>
          </a:p>
          <a:p>
            <a:r>
              <a:rPr lang="nb-NO" dirty="0"/>
              <a:t>Vi har en liten stab så vi må få til bedre kommunikasjon inn mot kommunene for å sikre best mulig dialog</a:t>
            </a:r>
          </a:p>
          <a:p>
            <a:endParaRPr lang="nb-NO" dirty="0"/>
          </a:p>
        </p:txBody>
      </p:sp>
    </p:spTree>
    <p:extLst>
      <p:ext uri="{BB962C8B-B14F-4D97-AF65-F5344CB8AC3E}">
        <p14:creationId xmlns:p14="http://schemas.microsoft.com/office/powerpoint/2010/main" val="165421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58686" y="2299943"/>
            <a:ext cx="10515600" cy="1325563"/>
          </a:xfrm>
        </p:spPr>
        <p:txBody>
          <a:bodyPr/>
          <a:lstStyle/>
          <a:p>
            <a:r>
              <a:rPr lang="nb-NO" dirty="0"/>
              <a:t>Hva gjør et destinasjonsselskap?</a:t>
            </a:r>
          </a:p>
        </p:txBody>
      </p:sp>
    </p:spTree>
    <p:extLst>
      <p:ext uri="{BB962C8B-B14F-4D97-AF65-F5344CB8AC3E}">
        <p14:creationId xmlns:p14="http://schemas.microsoft.com/office/powerpoint/2010/main" val="314245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Kontaktpunkt/</a:t>
            </a:r>
            <a:r>
              <a:rPr lang="nb-NO" dirty="0" err="1"/>
              <a:t>Samlingpunkt</a:t>
            </a:r>
            <a:r>
              <a:rPr lang="nb-NO" dirty="0"/>
              <a:t>/Nettverksarena</a:t>
            </a:r>
          </a:p>
        </p:txBody>
      </p:sp>
      <p:sp>
        <p:nvSpPr>
          <p:cNvPr id="3" name="Plassholder for innhold 2"/>
          <p:cNvSpPr>
            <a:spLocks noGrp="1"/>
          </p:cNvSpPr>
          <p:nvPr>
            <p:ph idx="1"/>
          </p:nvPr>
        </p:nvSpPr>
        <p:spPr/>
        <p:txBody>
          <a:bodyPr/>
          <a:lstStyle/>
          <a:p>
            <a:r>
              <a:rPr lang="nb-NO" dirty="0"/>
              <a:t>Vi er regionens kontaktpunkt i reiselivssammenheng opp mot;</a:t>
            </a:r>
            <a:br>
              <a:rPr lang="nb-NO" dirty="0"/>
            </a:br>
            <a:br>
              <a:rPr lang="nb-NO" dirty="0"/>
            </a:br>
            <a:r>
              <a:rPr lang="nb-NO" dirty="0"/>
              <a:t>- Kommuner</a:t>
            </a:r>
            <a:br>
              <a:rPr lang="nb-NO" dirty="0"/>
            </a:br>
            <a:r>
              <a:rPr lang="nb-NO" dirty="0"/>
              <a:t>- Innovasjon Norge/Visit Norway</a:t>
            </a:r>
            <a:br>
              <a:rPr lang="nb-NO" dirty="0"/>
            </a:br>
            <a:r>
              <a:rPr lang="nb-NO" dirty="0"/>
              <a:t>- Fylkeskommune</a:t>
            </a:r>
            <a:br>
              <a:rPr lang="nb-NO" dirty="0"/>
            </a:br>
            <a:r>
              <a:rPr lang="nb-NO" dirty="0"/>
              <a:t>- Fylkesmann</a:t>
            </a:r>
            <a:br>
              <a:rPr lang="nb-NO" dirty="0"/>
            </a:br>
            <a:r>
              <a:rPr lang="nb-NO" dirty="0"/>
              <a:t>- Næringen</a:t>
            </a:r>
          </a:p>
        </p:txBody>
      </p:sp>
    </p:spTree>
    <p:extLst>
      <p:ext uri="{BB962C8B-B14F-4D97-AF65-F5344CB8AC3E}">
        <p14:creationId xmlns:p14="http://schemas.microsoft.com/office/powerpoint/2010/main" val="58760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Sosiale medier/Analyse av web</a:t>
            </a:r>
          </a:p>
        </p:txBody>
      </p:sp>
      <p:sp>
        <p:nvSpPr>
          <p:cNvPr id="3" name="Plassholder for innhold 2"/>
          <p:cNvSpPr>
            <a:spLocks noGrp="1"/>
          </p:cNvSpPr>
          <p:nvPr>
            <p:ph idx="1"/>
          </p:nvPr>
        </p:nvSpPr>
        <p:spPr>
          <a:xfrm>
            <a:off x="838200" y="1690687"/>
            <a:ext cx="10515600" cy="4670355"/>
          </a:xfrm>
        </p:spPr>
        <p:txBody>
          <a:bodyPr>
            <a:normAutofit fontScale="77500" lnSpcReduction="20000"/>
          </a:bodyPr>
          <a:lstStyle/>
          <a:p>
            <a:endParaRPr lang="nb-NO" sz="2000" dirty="0"/>
          </a:p>
          <a:p>
            <a:r>
              <a:rPr lang="nb-NO" sz="2400" dirty="0"/>
              <a:t>32000 </a:t>
            </a:r>
            <a:r>
              <a:rPr lang="nb-NO" sz="2400" dirty="0" err="1"/>
              <a:t>følgere</a:t>
            </a:r>
            <a:r>
              <a:rPr lang="nb-NO" sz="2400" dirty="0"/>
              <a:t> på ulike </a:t>
            </a:r>
            <a:r>
              <a:rPr lang="nb-NO" sz="2400" dirty="0" err="1"/>
              <a:t>facebook</a:t>
            </a:r>
            <a:r>
              <a:rPr lang="nb-NO" sz="2400" dirty="0"/>
              <a:t> sider. </a:t>
            </a:r>
            <a:br>
              <a:rPr lang="nb-NO" sz="2400" dirty="0"/>
            </a:br>
            <a:r>
              <a:rPr lang="nb-NO" sz="2400" dirty="0"/>
              <a:t>Blant annet </a:t>
            </a:r>
            <a:r>
              <a:rPr lang="nb-NO" sz="2400" dirty="0" err="1"/>
              <a:t>Facebook.com</a:t>
            </a:r>
            <a:r>
              <a:rPr lang="nb-NO" sz="2400" dirty="0"/>
              <a:t>/</a:t>
            </a:r>
            <a:r>
              <a:rPr lang="nb-NO" sz="2400" dirty="0" err="1"/>
              <a:t>hadeland</a:t>
            </a:r>
            <a:endParaRPr lang="nb-NO" sz="2400" dirty="0"/>
          </a:p>
          <a:p>
            <a:endParaRPr lang="nb-NO" sz="2400" dirty="0"/>
          </a:p>
          <a:p>
            <a:r>
              <a:rPr lang="nb-NO" sz="2400" dirty="0"/>
              <a:t>1200 </a:t>
            </a:r>
            <a:r>
              <a:rPr lang="nb-NO" sz="2400" dirty="0" err="1"/>
              <a:t>følgere</a:t>
            </a:r>
            <a:r>
              <a:rPr lang="nb-NO" sz="2400" dirty="0"/>
              <a:t> på </a:t>
            </a:r>
            <a:r>
              <a:rPr lang="nb-NO" sz="2400" dirty="0" err="1"/>
              <a:t>Instagram</a:t>
            </a:r>
            <a:endParaRPr lang="nb-NO" sz="2400" dirty="0"/>
          </a:p>
          <a:p>
            <a:endParaRPr lang="nb-NO" sz="2400" dirty="0"/>
          </a:p>
          <a:p>
            <a:r>
              <a:rPr lang="nb-NO" sz="2400" dirty="0"/>
              <a:t>Starter neste uke med utarbeidelse av</a:t>
            </a:r>
            <a:br>
              <a:rPr lang="nb-NO" sz="2400" dirty="0"/>
            </a:br>
            <a:r>
              <a:rPr lang="nb-NO" sz="2400" dirty="0"/>
              <a:t>digital strategi som en del av digitalt </a:t>
            </a:r>
            <a:br>
              <a:rPr lang="nb-NO" sz="2400" dirty="0"/>
            </a:br>
            <a:r>
              <a:rPr lang="nb-NO" sz="2400" dirty="0"/>
              <a:t>prosjekt i Oppland</a:t>
            </a:r>
            <a:endParaRPr lang="nb-NO" sz="3800" dirty="0"/>
          </a:p>
          <a:p>
            <a:r>
              <a:rPr lang="nb-NO" sz="2400" dirty="0"/>
              <a:t>Får tilført personalressurs til sosiale </a:t>
            </a:r>
            <a:br>
              <a:rPr lang="nb-NO" sz="2400" dirty="0"/>
            </a:br>
            <a:r>
              <a:rPr lang="nb-NO" sz="2400" dirty="0"/>
              <a:t>medier via digitalt prosjekt</a:t>
            </a:r>
          </a:p>
          <a:p>
            <a:endParaRPr lang="nb-NO" sz="2400" dirty="0"/>
          </a:p>
          <a:p>
            <a:r>
              <a:rPr lang="cs-CZ" sz="2400" dirty="0" err="1"/>
              <a:t>Økter</a:t>
            </a:r>
            <a:r>
              <a:rPr lang="cs-CZ" sz="2400" dirty="0"/>
              <a:t> </a:t>
            </a:r>
            <a:r>
              <a:rPr lang="cs-CZ" sz="2400" dirty="0" err="1"/>
              <a:t>på</a:t>
            </a:r>
            <a:r>
              <a:rPr lang="cs-CZ" sz="2400" dirty="0"/>
              <a:t> </a:t>
            </a:r>
            <a:r>
              <a:rPr lang="cs-CZ" sz="2400" dirty="0" err="1"/>
              <a:t>nettsiden</a:t>
            </a:r>
            <a:r>
              <a:rPr lang="cs-CZ" sz="2400" dirty="0"/>
              <a:t> </a:t>
            </a:r>
            <a:r>
              <a:rPr lang="cs-CZ" sz="2400" dirty="0" err="1"/>
              <a:t>www.hadelandsregionen.com</a:t>
            </a:r>
            <a:br>
              <a:rPr lang="cs-CZ" sz="2400" dirty="0"/>
            </a:br>
            <a:r>
              <a:rPr lang="cs-CZ" sz="2400" dirty="0"/>
              <a:t>239 207 vs. 166 207. </a:t>
            </a:r>
            <a:br>
              <a:rPr lang="cs-CZ" sz="2400" dirty="0"/>
            </a:br>
            <a:r>
              <a:rPr lang="cs-CZ" sz="2400" dirty="0"/>
              <a:t>En økning på 43,92% fra 2015 til 2016</a:t>
            </a:r>
            <a:endParaRPr lang="nb-NO" sz="2400" dirty="0"/>
          </a:p>
          <a:p>
            <a:r>
              <a:rPr lang="nb-NO" sz="2400" dirty="0"/>
              <a:t>Vi har i gjennomsnitt 655 personer inne på våre nettsider hver dag. Best besøk i sommersesongen. </a:t>
            </a:r>
            <a:endParaRPr lang="cs-CZ" sz="2400" dirty="0"/>
          </a:p>
          <a:p>
            <a:endParaRPr lang="nb-NO" sz="2000" dirty="0"/>
          </a:p>
          <a:p>
            <a:endParaRPr lang="nb-NO" dirty="0"/>
          </a:p>
          <a:p>
            <a:endParaRPr lang="nb-NO" dirty="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548" y="2021992"/>
            <a:ext cx="5507383" cy="3227638"/>
          </a:xfrm>
          <a:prstGeom prst="rect">
            <a:avLst/>
          </a:prstGeom>
        </p:spPr>
      </p:pic>
    </p:spTree>
    <p:extLst>
      <p:ext uri="{BB962C8B-B14F-4D97-AF65-F5344CB8AC3E}">
        <p14:creationId xmlns:p14="http://schemas.microsoft.com/office/powerpoint/2010/main" val="25608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26478" y="-241020"/>
            <a:ext cx="10131425" cy="1456267"/>
          </a:xfrm>
        </p:spPr>
        <p:txBody>
          <a:bodyPr/>
          <a:lstStyle/>
          <a:p>
            <a:br>
              <a:rPr lang="nb-NO" dirty="0"/>
            </a:br>
            <a:r>
              <a:rPr lang="nb-NO" dirty="0"/>
              <a:t>Trykksaker/Felles annonsering</a:t>
            </a:r>
          </a:p>
        </p:txBody>
      </p:sp>
      <p:pic>
        <p:nvPicPr>
          <p:cNvPr id="10" name="Bil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479" y="1716408"/>
            <a:ext cx="2712588" cy="3823891"/>
          </a:xfrm>
          <a:prstGeom prst="rect">
            <a:avLst/>
          </a:prstGeom>
        </p:spPr>
      </p:pic>
      <p:sp>
        <p:nvSpPr>
          <p:cNvPr id="5" name="TekstSylinder 4"/>
          <p:cNvSpPr txBox="1"/>
          <p:nvPr/>
        </p:nvSpPr>
        <p:spPr>
          <a:xfrm>
            <a:off x="7049717" y="2351524"/>
            <a:ext cx="4002596" cy="1569660"/>
          </a:xfrm>
          <a:prstGeom prst="rect">
            <a:avLst/>
          </a:prstGeom>
          <a:noFill/>
        </p:spPr>
        <p:txBody>
          <a:bodyPr wrap="square" rtlCol="0">
            <a:spAutoFit/>
          </a:bodyPr>
          <a:lstStyle/>
          <a:p>
            <a:r>
              <a:rPr lang="nb-NO" sz="2400" dirty="0"/>
              <a:t>Vi legger til rette for; </a:t>
            </a:r>
            <a:br>
              <a:rPr lang="nb-NO" sz="2400" dirty="0"/>
            </a:br>
            <a:r>
              <a:rPr lang="nb-NO" sz="2400" dirty="0"/>
              <a:t>felles trykksaker og </a:t>
            </a:r>
            <a:br>
              <a:rPr lang="nb-NO" sz="2400" dirty="0"/>
            </a:br>
            <a:r>
              <a:rPr lang="nb-NO" sz="2400" dirty="0"/>
              <a:t>annonsering på </a:t>
            </a:r>
            <a:br>
              <a:rPr lang="nb-NO" sz="2400" dirty="0"/>
            </a:br>
            <a:r>
              <a:rPr lang="nb-NO" sz="2400" dirty="0"/>
              <a:t>flere språk</a:t>
            </a:r>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604" y="1716408"/>
            <a:ext cx="2704216" cy="3823891"/>
          </a:xfrm>
          <a:prstGeom prst="rect">
            <a:avLst/>
          </a:prstGeom>
        </p:spPr>
      </p:pic>
    </p:spTree>
    <p:extLst>
      <p:ext uri="{BB962C8B-B14F-4D97-AF65-F5344CB8AC3E}">
        <p14:creationId xmlns:p14="http://schemas.microsoft.com/office/powerpoint/2010/main" val="133174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552405" y="698464"/>
            <a:ext cx="9603275" cy="1049235"/>
          </a:xfrm>
        </p:spPr>
        <p:txBody>
          <a:bodyPr/>
          <a:lstStyle/>
          <a:p>
            <a:r>
              <a:rPr lang="nb-NO" dirty="0" err="1"/>
              <a:t>Visit</a:t>
            </a:r>
            <a:r>
              <a:rPr lang="nb-NO" dirty="0"/>
              <a:t> Osloregionen</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51" y="2011155"/>
            <a:ext cx="5539187" cy="3461992"/>
          </a:xfrm>
          <a:prstGeom prst="rect">
            <a:avLst/>
          </a:prstGeom>
        </p:spPr>
      </p:pic>
      <p:sp>
        <p:nvSpPr>
          <p:cNvPr id="5" name="TekstSylinder 4"/>
          <p:cNvSpPr txBox="1"/>
          <p:nvPr/>
        </p:nvSpPr>
        <p:spPr>
          <a:xfrm>
            <a:off x="6682154" y="1825625"/>
            <a:ext cx="4473526" cy="4247317"/>
          </a:xfrm>
          <a:prstGeom prst="rect">
            <a:avLst/>
          </a:prstGeom>
          <a:noFill/>
        </p:spPr>
        <p:txBody>
          <a:bodyPr wrap="square" rtlCol="0">
            <a:spAutoFit/>
          </a:bodyPr>
          <a:lstStyle/>
          <a:p>
            <a:pPr marL="285750" indent="-285750">
              <a:buFontTx/>
              <a:buChar char="-"/>
            </a:pPr>
            <a:r>
              <a:rPr lang="nb-NO" dirty="0"/>
              <a:t>Oppstart desember 2015</a:t>
            </a:r>
          </a:p>
          <a:p>
            <a:pPr marL="285750" indent="-285750">
              <a:buFontTx/>
              <a:buChar char="-"/>
            </a:pPr>
            <a:r>
              <a:rPr lang="nb-NO" dirty="0"/>
              <a:t>1 av 7 eiere. Ved siden av oss Akershus, Vestfold, Østfold, </a:t>
            </a:r>
            <a:r>
              <a:rPr lang="nb-NO" dirty="0" err="1"/>
              <a:t>Visit</a:t>
            </a:r>
            <a:r>
              <a:rPr lang="nb-NO" dirty="0"/>
              <a:t> Hedmark (sør Hedmark), Lillehammer-region, </a:t>
            </a:r>
            <a:r>
              <a:rPr lang="nb-NO" dirty="0" err="1"/>
              <a:t>Visit</a:t>
            </a:r>
            <a:r>
              <a:rPr lang="nb-NO" dirty="0"/>
              <a:t> Oslo</a:t>
            </a:r>
          </a:p>
          <a:p>
            <a:pPr marL="285750" indent="-285750">
              <a:buFontTx/>
              <a:buChar char="-"/>
            </a:pPr>
            <a:endParaRPr lang="nb-NO" dirty="0"/>
          </a:p>
          <a:p>
            <a:pPr marL="285750" indent="-285750">
              <a:buFontTx/>
              <a:buChar char="-"/>
            </a:pPr>
            <a:r>
              <a:rPr lang="nb-NO" dirty="0"/>
              <a:t>Gitt innspill til nasjonal reiselivsstrategi. Fokus på by opplevelser, kultur og arrangement </a:t>
            </a:r>
          </a:p>
          <a:p>
            <a:pPr marL="285750" indent="-285750">
              <a:buFontTx/>
              <a:buChar char="-"/>
            </a:pPr>
            <a:endParaRPr lang="nb-NO" dirty="0"/>
          </a:p>
          <a:p>
            <a:pPr marL="285750" indent="-285750">
              <a:buFontTx/>
              <a:buChar char="-"/>
            </a:pPr>
            <a:r>
              <a:rPr lang="nb-NO" dirty="0"/>
              <a:t>Synlighet på  web</a:t>
            </a:r>
          </a:p>
          <a:p>
            <a:pPr marL="285750" indent="-285750">
              <a:buFontTx/>
              <a:buChar char="-"/>
            </a:pPr>
            <a:r>
              <a:rPr lang="nb-NO" dirty="0"/>
              <a:t>Samarbeide på presseturer</a:t>
            </a:r>
          </a:p>
          <a:p>
            <a:pPr marL="285750" indent="-285750">
              <a:buFontTx/>
              <a:buChar char="-"/>
            </a:pPr>
            <a:r>
              <a:rPr lang="nb-NO" dirty="0"/>
              <a:t>Samarbeide på turoperatør bearbeiding</a:t>
            </a:r>
          </a:p>
          <a:p>
            <a:pPr marL="285750" indent="-285750">
              <a:buFontTx/>
              <a:buChar char="-"/>
            </a:pPr>
            <a:endParaRPr lang="nb-NO" dirty="0"/>
          </a:p>
          <a:p>
            <a:pPr marL="285750" indent="-285750">
              <a:buFontTx/>
              <a:buChar char="-"/>
            </a:pPr>
            <a:r>
              <a:rPr lang="nb-NO" dirty="0"/>
              <a:t>Starter opp matprosjekt </a:t>
            </a:r>
            <a:r>
              <a:rPr lang="mr-IN" dirty="0"/>
              <a:t>–</a:t>
            </a:r>
            <a:r>
              <a:rPr lang="nb-NO" dirty="0"/>
              <a:t> som et resultat av felles deltakelse på </a:t>
            </a:r>
            <a:r>
              <a:rPr lang="nb-NO" dirty="0" err="1"/>
              <a:t>Grüne</a:t>
            </a:r>
            <a:r>
              <a:rPr lang="nb-NO" dirty="0"/>
              <a:t> Woche</a:t>
            </a:r>
          </a:p>
        </p:txBody>
      </p:sp>
    </p:spTree>
    <p:extLst>
      <p:ext uri="{BB962C8B-B14F-4D97-AF65-F5344CB8AC3E}">
        <p14:creationId xmlns:p14="http://schemas.microsoft.com/office/powerpoint/2010/main" val="1628739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365125"/>
            <a:ext cx="10515600" cy="1325563"/>
          </a:xfrm>
        </p:spPr>
        <p:txBody>
          <a:bodyPr/>
          <a:lstStyle/>
          <a:p>
            <a:r>
              <a:rPr lang="nb-NO" dirty="0" err="1"/>
              <a:t>Visit</a:t>
            </a:r>
            <a:r>
              <a:rPr lang="nb-NO" dirty="0"/>
              <a:t> Norway</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093048"/>
            <a:ext cx="6049670" cy="3781044"/>
          </a:xfrm>
          <a:prstGeom prst="rect">
            <a:avLst/>
          </a:prstGeom>
        </p:spPr>
      </p:pic>
      <p:sp>
        <p:nvSpPr>
          <p:cNvPr id="5" name="TekstSylinder 4"/>
          <p:cNvSpPr txBox="1"/>
          <p:nvPr/>
        </p:nvSpPr>
        <p:spPr>
          <a:xfrm>
            <a:off x="6986016" y="2066544"/>
            <a:ext cx="4953215" cy="1754326"/>
          </a:xfrm>
          <a:prstGeom prst="rect">
            <a:avLst/>
          </a:prstGeom>
          <a:noFill/>
        </p:spPr>
        <p:txBody>
          <a:bodyPr wrap="none" rtlCol="0">
            <a:spAutoFit/>
          </a:bodyPr>
          <a:lstStyle/>
          <a:p>
            <a:pPr marL="285750" indent="-285750">
              <a:buFontTx/>
              <a:buChar char="-"/>
            </a:pPr>
            <a:r>
              <a:rPr lang="nb-NO" dirty="0"/>
              <a:t>Vi synliggjør regionen og næringslivet på Norges</a:t>
            </a:r>
            <a:br>
              <a:rPr lang="nb-NO" dirty="0"/>
            </a:br>
            <a:r>
              <a:rPr lang="nb-NO" dirty="0"/>
              <a:t>offisielle reiseportal.</a:t>
            </a:r>
            <a:br>
              <a:rPr lang="nb-NO" dirty="0"/>
            </a:br>
            <a:endParaRPr lang="nb-NO" dirty="0"/>
          </a:p>
          <a:p>
            <a:pPr marL="285750" indent="-285750">
              <a:buFontTx/>
              <a:buChar char="-"/>
            </a:pPr>
            <a:r>
              <a:rPr lang="nb-NO" dirty="0"/>
              <a:t>Deltakelse i </a:t>
            </a:r>
            <a:r>
              <a:rPr lang="nb-NO" dirty="0" err="1"/>
              <a:t>Visit</a:t>
            </a:r>
            <a:r>
              <a:rPr lang="nb-NO" dirty="0"/>
              <a:t> Norway sine trykksaker</a:t>
            </a:r>
            <a:br>
              <a:rPr lang="nb-NO" dirty="0"/>
            </a:br>
            <a:endParaRPr lang="nb-NO" dirty="0"/>
          </a:p>
          <a:p>
            <a:pPr marL="285750" indent="-285750">
              <a:buFontTx/>
              <a:buChar char="-"/>
            </a:pPr>
            <a:r>
              <a:rPr lang="nb-NO" dirty="0"/>
              <a:t>Deltakelse på Norwegian Travel Workshop</a:t>
            </a:r>
          </a:p>
        </p:txBody>
      </p:sp>
    </p:spTree>
    <p:extLst>
      <p:ext uri="{BB962C8B-B14F-4D97-AF65-F5344CB8AC3E}">
        <p14:creationId xmlns:p14="http://schemas.microsoft.com/office/powerpoint/2010/main" val="25034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521525"/>
            <a:ext cx="10515600" cy="1325563"/>
          </a:xfrm>
        </p:spPr>
        <p:txBody>
          <a:bodyPr/>
          <a:lstStyle/>
          <a:p>
            <a:r>
              <a:rPr lang="nb-NO" dirty="0"/>
              <a:t>Messe deltakelse</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182" y="1954063"/>
            <a:ext cx="3368206" cy="3479644"/>
          </a:xfrm>
          <a:prstGeom prst="rect">
            <a:avLst/>
          </a:prstGeom>
        </p:spPr>
      </p:pic>
      <p:sp>
        <p:nvSpPr>
          <p:cNvPr id="6" name="TekstSylinder 5"/>
          <p:cNvSpPr txBox="1"/>
          <p:nvPr/>
        </p:nvSpPr>
        <p:spPr>
          <a:xfrm>
            <a:off x="838200" y="5540682"/>
            <a:ext cx="6028060" cy="923330"/>
          </a:xfrm>
          <a:prstGeom prst="rect">
            <a:avLst/>
          </a:prstGeom>
          <a:noFill/>
        </p:spPr>
        <p:txBody>
          <a:bodyPr wrap="none" rtlCol="0">
            <a:spAutoFit/>
          </a:bodyPr>
          <a:lstStyle/>
          <a:p>
            <a:r>
              <a:rPr lang="nb-NO" dirty="0"/>
              <a:t>Vi legger til rette for deltakelse på ulike messer i inn og utland.</a:t>
            </a:r>
          </a:p>
          <a:p>
            <a:endParaRPr lang="nb-NO" dirty="0"/>
          </a:p>
          <a:p>
            <a:r>
              <a:rPr lang="nb-NO" dirty="0"/>
              <a:t>Profilering og synliggjøring av regionen og næringslivet</a:t>
            </a:r>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910" y="1954063"/>
            <a:ext cx="4639526" cy="3479644"/>
          </a:xfrm>
          <a:prstGeom prst="rect">
            <a:avLst/>
          </a:prstGeom>
        </p:spPr>
      </p:pic>
    </p:spTree>
    <p:extLst>
      <p:ext uri="{BB962C8B-B14F-4D97-AF65-F5344CB8AC3E}">
        <p14:creationId xmlns:p14="http://schemas.microsoft.com/office/powerpoint/2010/main" val="57131093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TotalTime>
  <Words>1104</Words>
  <Application>Microsoft Office PowerPoint</Application>
  <PresentationFormat>Widescreen</PresentationFormat>
  <Paragraphs>117</Paragraphs>
  <Slides>20</Slides>
  <Notes>0</Notes>
  <HiddenSlides>0</HiddenSlides>
  <MMClips>1</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20</vt:i4>
      </vt:variant>
    </vt:vector>
  </HeadingPairs>
  <TitlesOfParts>
    <vt:vector size="24" baseType="lpstr">
      <vt:lpstr>Arial</vt:lpstr>
      <vt:lpstr>Calibri</vt:lpstr>
      <vt:lpstr>Calibri Light</vt:lpstr>
      <vt:lpstr>Office-tema</vt:lpstr>
      <vt:lpstr>Regionrådsmøte Hadeland</vt:lpstr>
      <vt:lpstr>Gjøvikregionen Hadeland Ringerike Reiseliv</vt:lpstr>
      <vt:lpstr>Hva gjør et destinasjonsselskap?</vt:lpstr>
      <vt:lpstr>Kontaktpunkt/Samlingpunkt/Nettverksarena</vt:lpstr>
      <vt:lpstr>Sosiale medier/Analyse av web</vt:lpstr>
      <vt:lpstr> Trykksaker/Felles annonsering</vt:lpstr>
      <vt:lpstr>Visit Osloregionen</vt:lpstr>
      <vt:lpstr>Visit Norway</vt:lpstr>
      <vt:lpstr>Messe deltakelse</vt:lpstr>
      <vt:lpstr>Kurs</vt:lpstr>
      <vt:lpstr>Prosjekter</vt:lpstr>
      <vt:lpstr>Innsamling av relevant statistikk og verdiskapningsanalyser.  Ringvirkningsanalyse basert på 2014 tall</vt:lpstr>
      <vt:lpstr>Dagsturisme Hadeland Glassverk</vt:lpstr>
      <vt:lpstr>Vår motivasjon VAR og ER fortsatt</vt:lpstr>
      <vt:lpstr>VisitOsloRegion sitt innspill til stortingsmelding setter fokus på;  </vt:lpstr>
      <vt:lpstr>Økt satsning i en eller flere kommuner?  SÅ BRA! Men via vårt felles regionale destinasjonsselskap – så øker effekten</vt:lpstr>
      <vt:lpstr>Enkelt satsning i en eller flere kommuner? Hva sier Fylkeskommunen? </vt:lpstr>
      <vt:lpstr>Momentum er her nå – NRK sommertoget </vt:lpstr>
      <vt:lpstr>Vi gjør en organisatorisk endring  – fra BA til SA, og inviterer kommunene tettere inn.  </vt:lpstr>
      <vt:lpstr>Hva skal til for å lykkes?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Arne-Jørgen Skurdal</dc:creator>
  <cp:lastModifiedBy>Eivind Grønstad</cp:lastModifiedBy>
  <cp:revision>23</cp:revision>
  <dcterms:created xsi:type="dcterms:W3CDTF">2017-01-24T22:50:48Z</dcterms:created>
  <dcterms:modified xsi:type="dcterms:W3CDTF">2023-04-16T16:00:29Z</dcterms:modified>
</cp:coreProperties>
</file>