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85" r:id="rId3"/>
    <p:sldId id="286" r:id="rId4"/>
    <p:sldId id="283" r:id="rId5"/>
    <p:sldId id="288" r:id="rId6"/>
    <p:sldId id="284" r:id="rId7"/>
    <p:sldId id="287" r:id="rId8"/>
    <p:sldId id="261" r:id="rId9"/>
    <p:sldId id="270" r:id="rId10"/>
    <p:sldId id="268" r:id="rId11"/>
    <p:sldId id="263" r:id="rId12"/>
    <p:sldId id="264" r:id="rId13"/>
    <p:sldId id="265" r:id="rId14"/>
    <p:sldId id="269" r:id="rId15"/>
    <p:sldId id="266" r:id="rId16"/>
    <p:sldId id="267" r:id="rId17"/>
  </p:sldIdLst>
  <p:sldSz cx="12192000" cy="6858000"/>
  <p:notesSz cx="6858000" cy="9144000"/>
  <p:custDataLst>
    <p:tags r:id="rId20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731"/>
    <a:srgbClr val="4FC3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49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D1EFC6-2C19-4B3B-9291-D4B1DE1F3D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9BB3A1-20BF-4151-903D-6A00931973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51F0D-C81F-43FE-AB0D-0D6D68F701C4}" type="datetimeFigureOut">
              <a:rPr lang="nb-NO" smtClean="0"/>
              <a:t>16.04.2023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7C8058-B3FF-4D8F-AA66-D4E7230A0F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9C6FBA-2DED-47EE-8241-27B311BEA5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34F48-5963-44C3-9CEB-BBA0F09DCA5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5112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79DA4-9301-4FD6-B9B2-3D8029D1BC36}" type="datetimeFigureOut">
              <a:rPr lang="nb-NO" smtClean="0"/>
              <a:t>16.04.2023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A15D0-1550-415A-9991-3D06005E73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5670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IN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B7BC2-8249-4ED3-9E5B-3C7131465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075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153909-4BAB-4037-9E7D-31380CD57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5075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A5EEE-3A5C-4D9A-ACB4-463CFF67C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253B-A78F-418F-B245-B317E6D94436}" type="datetimeFigureOut">
              <a:rPr lang="nb-NO" smtClean="0"/>
              <a:t>16.04.2023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DA490-44C2-4553-9481-95A5C775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6DF65-9D5C-45F1-B3BF-B5F0AA85D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19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N grid"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C5F36E6-27B8-4557-985F-EAC03887B1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9779429" cy="5579391"/>
          </a:xfrm>
        </p:spPr>
        <p:txBody>
          <a:bodyPr tIns="3240000"/>
          <a:lstStyle>
            <a:lvl1pPr algn="ctr"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790E1-C7F7-4FC8-B3AA-AC11EAAACC87}"/>
              </a:ext>
            </a:extLst>
          </p:cNvPr>
          <p:cNvSpPr/>
          <p:nvPr userDrawn="1"/>
        </p:nvSpPr>
        <p:spPr>
          <a:xfrm>
            <a:off x="0" y="5579390"/>
            <a:ext cx="9779428" cy="1278610"/>
          </a:xfrm>
          <a:prstGeom prst="rect">
            <a:avLst/>
          </a:prstGeom>
          <a:solidFill>
            <a:srgbClr val="05673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1974159-7EFD-4772-8EFC-21E8318A18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9787" y="5819935"/>
            <a:ext cx="8079135" cy="8286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0FFA8B-E15B-4DC4-82C9-10E744B32816}"/>
              </a:ext>
            </a:extLst>
          </p:cNvPr>
          <p:cNvSpPr/>
          <p:nvPr userDrawn="1"/>
        </p:nvSpPr>
        <p:spPr>
          <a:xfrm>
            <a:off x="9779430" y="-1"/>
            <a:ext cx="2412569" cy="6858001"/>
          </a:xfrm>
          <a:prstGeom prst="rect">
            <a:avLst/>
          </a:prstGeom>
          <a:solidFill>
            <a:srgbClr val="4FC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D1BDB7-DCC6-4A85-8E84-20E751F0F3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623" y="-1"/>
            <a:ext cx="2122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0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INN tittel l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D8A42-5210-4B87-A6F8-6D5CA786C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336553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C1925-9223-4324-A665-0AD6EA70C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33655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11A76-12EA-490E-A960-67BBE57F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253B-A78F-418F-B245-B317E6D94436}" type="datetimeFigureOut">
              <a:rPr lang="nb-NO" smtClean="0"/>
              <a:t>16.04.2023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D4885-EA7C-4B71-B876-481E17CB1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885BE-DE5E-4312-A8B8-279EE11E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1519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3E733-01B7-4F95-BAA6-3D5C8BE24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328615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A9E50-1809-4749-A6D2-C2073A7A6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5022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CC336C-FAC8-4E4B-B64D-71E31E422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4502232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267F55-B4EB-45AA-9DC7-9DA63B13F8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66172" y="1681163"/>
            <a:ext cx="450223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21930-6C96-4E42-A328-94A9DCC89B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66172" y="2505075"/>
            <a:ext cx="4502231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168ADC-B72A-489B-B1A6-905A9FC33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253B-A78F-418F-B245-B317E6D94436}" type="datetimeFigureOut">
              <a:rPr lang="nb-NO" smtClean="0"/>
              <a:t>16.04.2023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48F55-CFA3-4E90-A8A4-B370D115B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BABAF9-AE62-4663-A67F-41D927139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184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INN 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8C17C-9FCA-4FEB-AF1F-D5B24AD35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AA208F-CBF4-455D-91A2-2FD5D91AE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253B-A78F-418F-B245-B317E6D94436}" type="datetimeFigureOut">
              <a:rPr lang="nb-NO" smtClean="0"/>
              <a:t>16.04.2023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019E5C-EE47-4D89-B195-F3ED38CB4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BD19C1-6278-4F83-BD08-270EFB675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3561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IN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FC7DA1-16CE-4DDA-8A30-624A0CAA4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253B-A78F-418F-B245-B317E6D94436}" type="datetimeFigureOut">
              <a:rPr lang="nb-NO" smtClean="0"/>
              <a:t>16.04.2023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B7EEF9-3861-4223-B612-F1E9D90E8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E19F8-89AA-4EFE-AB76-68DA429A5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9854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HINN innhold med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32E7-E8B6-4223-AB14-AA76848B1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DB917-9429-4B58-BF11-E52909CA1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498521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399F91-830E-425E-A452-43377984B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159EF-2435-40D9-A7F3-57155FB46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253B-A78F-418F-B245-B317E6D94436}" type="datetimeFigureOut">
              <a:rPr lang="nb-NO" smtClean="0"/>
              <a:t>16.04.2023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B028EE-066E-4ABB-A8C2-6E2689815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36037A-C4B1-4229-B620-B3E783262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7912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HINN bilde med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CD106-0261-4CCB-93E3-58A5FD399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2203FA-3A6E-4886-B932-00D781A2C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498521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F74E3-719C-41D3-AB50-D6EDABA0D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749BA-D75C-4D22-A77F-F406AD637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253B-A78F-418F-B245-B317E6D94436}" type="datetimeFigureOut">
              <a:rPr lang="nb-NO" smtClean="0"/>
              <a:t>16.04.2023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9EB94-C0F7-439E-AE65-6095C7F19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2A563-F1FD-40B6-8774-DF04945D6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2820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HINN tittel og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D9831-6EBB-4593-AD61-5B9EFA24D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8D4B48-458D-48A2-ADE7-1E97B9154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8EE63-1EAA-480F-BCCE-43E4BD2FB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253B-A78F-418F-B245-B317E6D94436}" type="datetimeFigureOut">
              <a:rPr lang="nb-NO" smtClean="0"/>
              <a:t>16.04.2023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1DAFD-0E15-4E3B-8FC6-C39C58354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F6423-EA5A-4032-80F2-DD08CF94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5164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HINN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321C55-3BA5-4307-9D26-20C068E4FF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91478" y="365125"/>
            <a:ext cx="1873286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7DD650-1CA8-4DF8-BD4D-F885FDCAB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19202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C0359-5FF3-4896-AB87-12D8FA1AD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253B-A78F-418F-B245-B317E6D94436}" type="datetimeFigureOut">
              <a:rPr lang="nb-NO" smtClean="0"/>
              <a:t>16.04.2023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CF30F-C34D-4890-8B50-71BB8D896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AA520-52E0-476D-A8BA-CE32D70E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0096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INN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8AC18-DCD3-4B69-8080-A81F07324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26563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29881-4210-4FB5-9EAE-2493F4E8E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26563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467B2-463E-4155-8592-19798E9DC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253B-A78F-418F-B245-B317E6D94436}" type="datetimeFigureOut">
              <a:rPr lang="nb-NO" smtClean="0"/>
              <a:t>16.04.2023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6E90B-A6FA-41CB-B9DF-E86E7234F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749675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4D0DE-0E50-4793-9FF8-4BE381870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2336" y="6356350"/>
            <a:ext cx="1922427" cy="365125"/>
          </a:xfrm>
        </p:spPr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6314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90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INN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9C46F-EB7E-4299-ACD0-5A3911646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419CD-5440-4B4C-9318-29CA0D660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90071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C5DF6-DE51-43DF-A3BC-8B6CAF427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78332" y="1825625"/>
            <a:ext cx="4490071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04416-83C6-4BA3-A7E1-0FE4A52AE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253B-A78F-418F-B245-B317E6D94436}" type="datetimeFigureOut">
              <a:rPr lang="nb-NO" smtClean="0"/>
              <a:t>16.04.2023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FE4D9-471D-4327-BF81-FC9F54382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3927C-3C3A-4FE6-B918-945683372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952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N bilde portret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642E04-611B-4317-BA50-B85BD6A43417}"/>
              </a:ext>
            </a:extLst>
          </p:cNvPr>
          <p:cNvSpPr/>
          <p:nvPr userDrawn="1"/>
        </p:nvSpPr>
        <p:spPr>
          <a:xfrm>
            <a:off x="0" y="0"/>
            <a:ext cx="11049533" cy="6858000"/>
          </a:xfrm>
          <a:prstGeom prst="rect">
            <a:avLst/>
          </a:prstGeom>
          <a:solidFill>
            <a:srgbClr val="0567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accent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4C425A-0F97-4953-9971-B09CE3BB9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1134406"/>
            <a:ext cx="4519290" cy="464762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757A280-8687-431E-B644-A7D99EC261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678904" cy="6858000"/>
          </a:xfrm>
        </p:spPr>
        <p:txBody>
          <a:bodyPr tIns="1800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71999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N bilde landsk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A82D63-063A-4958-9928-D5F53734414F}"/>
              </a:ext>
            </a:extLst>
          </p:cNvPr>
          <p:cNvSpPr/>
          <p:nvPr userDrawn="1"/>
        </p:nvSpPr>
        <p:spPr>
          <a:xfrm>
            <a:off x="0" y="0"/>
            <a:ext cx="11046755" cy="6858000"/>
          </a:xfrm>
          <a:prstGeom prst="rect">
            <a:avLst/>
          </a:prstGeom>
          <a:solidFill>
            <a:srgbClr val="05673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047DC8F-FAB4-4DA4-A61D-EDB4DEA933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046755" cy="4995581"/>
          </a:xfrm>
          <a:solidFill>
            <a:srgbClr val="056731"/>
          </a:solidFill>
        </p:spPr>
        <p:txBody>
          <a:bodyPr tIns="1800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285ADF-1DF2-4792-9D5F-3DB33F27E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2520"/>
            <a:ext cx="9330203" cy="863415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351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N hel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E1FA2C1-C16C-4181-8900-604CF9A2DF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1053483" cy="6858000"/>
          </a:xfrm>
          <a:ln>
            <a:noFill/>
          </a:ln>
        </p:spPr>
        <p:txBody>
          <a:bodyPr tIns="1800000"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320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N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EF863-C134-4F2F-9A40-FC028FD44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30203" cy="89674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C31F8E-0251-4D69-AB7A-8405A9149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253B-A78F-418F-B245-B317E6D94436}" type="datetimeFigureOut">
              <a:rPr lang="nb-NO" smtClean="0"/>
              <a:t>16.04.2023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E1A6A4-33DD-4070-9F63-FFB882796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A5D80F-471B-4676-9203-D00E034B0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CA1EE29D-F0AB-4A58-B471-78917D0DD57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1366838"/>
            <a:ext cx="9326563" cy="4814887"/>
          </a:xfrm>
        </p:spPr>
        <p:txBody>
          <a:bodyPr tIns="2880000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en tabell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664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N bilde og tekst mi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E1FA2C1-C16C-4181-8900-604CF9A2DF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42337" y="365124"/>
            <a:ext cx="2353945" cy="3063875"/>
          </a:xfrm>
          <a:ln>
            <a:noFill/>
          </a:ln>
        </p:spPr>
        <p:txBody>
          <a:bodyPr tIns="1800000"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8DB9C04B-C4BC-41F8-BD99-F087878DA0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42336" y="3429000"/>
            <a:ext cx="2353945" cy="2747963"/>
          </a:xfrm>
          <a:ln>
            <a:noFill/>
          </a:ln>
        </p:spPr>
        <p:txBody>
          <a:bodyPr tIns="1800000"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BCDB50-D623-4506-8F46-6B70E4233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50073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C6D213-C9DD-4B8F-8E2A-2636AA88A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950074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E861DC9-E164-437E-BF83-74E1BC51A66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3FA253B-A78F-418F-B245-B317E6D94436}" type="datetimeFigureOut">
              <a:rPr lang="nb-NO" smtClean="0"/>
              <a:t>16.04.2023</a:t>
            </a:fld>
            <a:endParaRPr lang="nb-NO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62A665-3243-4BD3-A175-671137C3550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3749675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4D67199-DA16-4C10-A136-A75F6BD2974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242336" y="6356350"/>
            <a:ext cx="2353945" cy="365125"/>
          </a:xfrm>
        </p:spPr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5310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N logo">
    <p:bg>
      <p:bgPr>
        <a:solidFill>
          <a:srgbClr val="4FC3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627502-C358-41A8-B645-48125B0E12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2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E87C2D-3FDF-4EF6-A22D-63BFBEE6E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3020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11500-5EEB-4EFA-A661-769E292F6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33020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852AC-616D-49A5-844E-723ED5541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A253B-A78F-418F-B245-B317E6D94436}" type="datetimeFigureOut">
              <a:rPr lang="nb-NO" smtClean="0"/>
              <a:t>16.04.2023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3C777-F57A-4BA4-9F2D-711E5A203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7C2DB-4CA9-4026-85E9-2D749FBBF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55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926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62" r:id="rId5"/>
    <p:sldLayoutId id="2147483661" r:id="rId6"/>
    <p:sldLayoutId id="2147483664" r:id="rId7"/>
    <p:sldLayoutId id="2147483663" r:id="rId8"/>
    <p:sldLayoutId id="2147483665" r:id="rId9"/>
    <p:sldLayoutId id="2147483666" r:id="rId10"/>
    <p:sldLayoutId id="2147483651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79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25588" indent="-1539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973263" indent="-144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9" userDrawn="1">
          <p15:clr>
            <a:srgbClr val="F26B43"/>
          </p15:clr>
        </p15:guide>
        <p15:guide id="2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vekstbarometer.usn.no/hadelan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vekstbarometer.usn.no/hadeland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C6CEE-2A22-4C9E-9A9B-C6531EF94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85" y="286327"/>
            <a:ext cx="10806546" cy="6165273"/>
          </a:xfrm>
        </p:spPr>
        <p:txBody>
          <a:bodyPr>
            <a:normAutofit/>
          </a:bodyPr>
          <a:lstStyle/>
          <a:p>
            <a:pPr algn="ctr"/>
            <a:r>
              <a:rPr lang="nb-NO" sz="3200" dirty="0"/>
              <a:t> </a:t>
            </a:r>
            <a:r>
              <a:rPr lang="nb-NO" sz="2700" dirty="0"/>
              <a:t>Regionrådet for Hadeland IPR fredag 26.mars</a:t>
            </a:r>
            <a:br>
              <a:rPr lang="nb-NO" sz="2700" dirty="0"/>
            </a:br>
            <a:br>
              <a:rPr lang="nb-NO" sz="2700" dirty="0"/>
            </a:br>
            <a:r>
              <a:rPr lang="nb-NO" sz="2700" dirty="0"/>
              <a:t>30 minutters innledning og samtale om prosjektet</a:t>
            </a:r>
            <a:br>
              <a:rPr lang="nb-NO" sz="2700" dirty="0"/>
            </a:br>
            <a:r>
              <a:rPr lang="nb-NO" sz="2700" dirty="0"/>
              <a:t>(regional kvalifiseringsstøtte fra RFF Innlandet)</a:t>
            </a:r>
            <a:br>
              <a:rPr lang="nb-NO" sz="2700" b="1" dirty="0"/>
            </a:br>
            <a:br>
              <a:rPr lang="nb-NO" sz="2700" dirty="0"/>
            </a:br>
            <a:r>
              <a:rPr lang="nb-NO" sz="3200" dirty="0"/>
              <a:t>«</a:t>
            </a:r>
            <a:r>
              <a:rPr lang="nb-NO" sz="3200" b="1" dirty="0"/>
              <a:t>Realistisk planlegging – </a:t>
            </a:r>
            <a:br>
              <a:rPr lang="nb-NO" sz="3200" b="1" dirty="0"/>
            </a:br>
            <a:br>
              <a:rPr lang="nb-NO" sz="3200" b="1" dirty="0"/>
            </a:br>
            <a:r>
              <a:rPr lang="nb-NO" sz="3200" b="1" dirty="0"/>
              <a:t>Samfunnsplanlegging </a:t>
            </a:r>
            <a:br>
              <a:rPr lang="nb-NO" sz="3200" b="1" dirty="0"/>
            </a:br>
            <a:r>
              <a:rPr lang="nb-NO" sz="3200" b="1" dirty="0"/>
              <a:t>i områder </a:t>
            </a:r>
            <a:br>
              <a:rPr lang="nb-NO" sz="3200" b="1" dirty="0"/>
            </a:br>
            <a:r>
              <a:rPr lang="nb-NO" sz="3200" b="1" dirty="0"/>
              <a:t>med vedvarende </a:t>
            </a:r>
            <a:br>
              <a:rPr lang="nb-NO" sz="3200" b="1" dirty="0"/>
            </a:br>
            <a:r>
              <a:rPr lang="nb-NO" sz="3200" b="1" dirty="0"/>
              <a:t>folketallsnedgang»</a:t>
            </a:r>
            <a:br>
              <a:rPr lang="nb-NO" sz="2700" b="1" dirty="0"/>
            </a:br>
            <a:br>
              <a:rPr lang="nb-NO" sz="2700" b="1" dirty="0"/>
            </a:br>
            <a:r>
              <a:rPr lang="nb-NO" sz="2700" dirty="0"/>
              <a:t>Aksel Hagen</a:t>
            </a:r>
            <a:br>
              <a:rPr lang="nb-NO" sz="2700" dirty="0"/>
            </a:br>
            <a:r>
              <a:rPr lang="nb-NO" sz="2700" dirty="0"/>
              <a:t> prosjektleder, aksel.hagen@inn.no </a:t>
            </a:r>
            <a:br>
              <a:rPr lang="nb-NO" sz="2700" dirty="0"/>
            </a:b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065498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26563" cy="1321435"/>
          </a:xfrm>
        </p:spPr>
        <p:txBody>
          <a:bodyPr>
            <a:normAutofit/>
          </a:bodyPr>
          <a:lstStyle/>
          <a:p>
            <a:pPr algn="ctr"/>
            <a:r>
              <a:rPr lang="nb-NO" sz="2400" b="1" dirty="0"/>
              <a:t>Dette kvalifiseringsprosjektet:</a:t>
            </a:r>
            <a:br>
              <a:rPr lang="nb-NO" sz="2400" b="1" dirty="0"/>
            </a:br>
            <a:br>
              <a:rPr lang="nb-NO" sz="2400" b="1" dirty="0"/>
            </a:br>
            <a:r>
              <a:rPr lang="nb-NO" sz="2400" b="1" dirty="0"/>
              <a:t>Hensikt – ambisjon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8480" y="2164080"/>
            <a:ext cx="10220960" cy="427736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b-NO" sz="2000" dirty="0"/>
              <a:t>Å sette </a:t>
            </a:r>
            <a:r>
              <a:rPr lang="nb-NO" sz="2000" b="1" dirty="0">
                <a:solidFill>
                  <a:srgbClr val="FF0000"/>
                </a:solidFill>
              </a:rPr>
              <a:t>et fornyet søkelys </a:t>
            </a:r>
            <a:r>
              <a:rPr lang="nb-NO" sz="2000" dirty="0"/>
              <a:t>på politikkutvikling og planlegging  i og for områder med </a:t>
            </a:r>
            <a:r>
              <a:rPr lang="nb-NO" sz="2000" b="1" dirty="0">
                <a:solidFill>
                  <a:srgbClr val="FF0000"/>
                </a:solidFill>
              </a:rPr>
              <a:t>vedvarende synkende folketall</a:t>
            </a:r>
            <a:r>
              <a:rPr lang="nb-NO" sz="2000" dirty="0"/>
              <a:t>, et søkelys preget av </a:t>
            </a:r>
            <a:r>
              <a:rPr lang="nb-NO" sz="2000" b="1" dirty="0">
                <a:solidFill>
                  <a:srgbClr val="FF0000"/>
                </a:solidFill>
              </a:rPr>
              <a:t>ærlig realitetstilnærming </a:t>
            </a:r>
            <a:r>
              <a:rPr lang="nb-NO" sz="2000" dirty="0"/>
              <a:t>kombinert med </a:t>
            </a:r>
            <a:r>
              <a:rPr lang="nb-NO" sz="2000" b="1" dirty="0">
                <a:solidFill>
                  <a:srgbClr val="FF0000"/>
                </a:solidFill>
              </a:rPr>
              <a:t>innovativ og offensiv politikkutvikling og planlegging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nb-NO" sz="2000" b="1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b-NO" sz="2000" dirty="0"/>
              <a:t>Planleggere, politikere og forskere sammen skal utvikle </a:t>
            </a:r>
            <a:r>
              <a:rPr lang="nb-NO" sz="2000" b="1" dirty="0">
                <a:solidFill>
                  <a:srgbClr val="FF0000"/>
                </a:solidFill>
              </a:rPr>
              <a:t>en ny og praktisk framgangsmåte</a:t>
            </a:r>
            <a:r>
              <a:rPr lang="nb-NO" sz="2000" dirty="0"/>
              <a:t> for å sette sannsynlig folketallsutvikling </a:t>
            </a:r>
            <a:r>
              <a:rPr lang="nb-NO" sz="2000" b="1" dirty="0">
                <a:solidFill>
                  <a:srgbClr val="FF0000"/>
                </a:solidFill>
              </a:rPr>
              <a:t>på dagsorden </a:t>
            </a:r>
            <a:r>
              <a:rPr lang="nb-NO" sz="2000" dirty="0"/>
              <a:t>for politikkutvikling og planlegging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nb-NO" sz="20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b-NO" sz="2000" dirty="0"/>
              <a:t>Å få iverksatt </a:t>
            </a:r>
            <a:r>
              <a:rPr lang="nb-NO" sz="2000" b="1" dirty="0">
                <a:solidFill>
                  <a:srgbClr val="FF0000"/>
                </a:solidFill>
              </a:rPr>
              <a:t>en ny praksis for realistisk og offensiv politikkutvikling og planlegging </a:t>
            </a:r>
            <a:r>
              <a:rPr lang="nb-NO" sz="2000" dirty="0"/>
              <a:t>i og for samfunn med vedvarende folketallsnedgang.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438319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26563" cy="817130"/>
          </a:xfrm>
        </p:spPr>
        <p:txBody>
          <a:bodyPr>
            <a:normAutofit/>
          </a:bodyPr>
          <a:lstStyle/>
          <a:p>
            <a:pPr algn="ctr"/>
            <a:r>
              <a:rPr lang="nb-NO" sz="2400" b="1" dirty="0"/>
              <a:t>Innlandet – ikke et unntak</a:t>
            </a:r>
            <a:br>
              <a:rPr lang="nb-NO" sz="2400" b="1" dirty="0"/>
            </a:br>
            <a:r>
              <a:rPr lang="nb-NO" sz="2400" b="1" dirty="0"/>
              <a:t>Viken – mye det samme?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69455" y="1388745"/>
            <a:ext cx="10510981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000" dirty="0"/>
              <a:t>Stadig flere av innlandskommunene, mer enn halvparten,  vil få en aldrende og minkende befolkning fram til 2050 – hvis vi skal tro på prognosene (SSB, Telemarkforskning)</a:t>
            </a:r>
          </a:p>
          <a:p>
            <a:pPr marL="0" indent="0">
              <a:lnSpc>
                <a:spcPct val="100000"/>
              </a:lnSpc>
              <a:buNone/>
            </a:pPr>
            <a:endParaRPr lang="nb-NO" sz="2000" dirty="0"/>
          </a:p>
          <a:p>
            <a:pPr marL="0" indent="0">
              <a:lnSpc>
                <a:spcPct val="100000"/>
              </a:lnSpc>
              <a:buNone/>
            </a:pPr>
            <a:r>
              <a:rPr lang="nb-NO" sz="2000" dirty="0"/>
              <a:t>Enda flere kommuner deretter …,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2000" dirty="0"/>
              <a:t>etter 2050 vil vi være helt avhengig av innvandring for at folketallet skal stabilisere seg/ øke</a:t>
            </a:r>
          </a:p>
          <a:p>
            <a:pPr marL="0" indent="0">
              <a:lnSpc>
                <a:spcPct val="100000"/>
              </a:lnSpc>
              <a:buNone/>
            </a:pPr>
            <a:endParaRPr lang="nb-NO" sz="2000" dirty="0"/>
          </a:p>
          <a:p>
            <a:pPr marL="0" indent="0">
              <a:lnSpc>
                <a:spcPct val="100000"/>
              </a:lnSpc>
              <a:buNone/>
            </a:pPr>
            <a:r>
              <a:rPr lang="nb-NO" sz="2000" dirty="0"/>
              <a:t>Samtidig,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2000" dirty="0"/>
              <a:t>velger de langt fleste kommuner å ha folketallsvekst eller stabilisering av langvarig nedgang som vedtatt ambisjon i sine planstrategier og kommuneplaner</a:t>
            </a:r>
          </a:p>
        </p:txBody>
      </p:sp>
    </p:spTree>
    <p:extLst>
      <p:ext uri="{BB962C8B-B14F-4D97-AF65-F5344CB8AC3E}">
        <p14:creationId xmlns:p14="http://schemas.microsoft.com/office/powerpoint/2010/main" val="2164188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26563" cy="640715"/>
          </a:xfrm>
        </p:spPr>
        <p:txBody>
          <a:bodyPr>
            <a:normAutofit/>
          </a:bodyPr>
          <a:lstStyle/>
          <a:p>
            <a:pPr algn="ctr"/>
            <a:r>
              <a:rPr lang="nb-NO" sz="2400" b="1" dirty="0"/>
              <a:t>Berøringsangst?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31800" y="1317624"/>
            <a:ext cx="9880600" cy="517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/>
              <a:t>Vedvarende folketallsnedgang er i for liten grad lagt til grunn som en forutsetning for planlegging og politikkutforming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b="1" dirty="0">
                <a:solidFill>
                  <a:srgbClr val="FF0000"/>
                </a:solidFill>
              </a:rPr>
              <a:t>Normalen er gjerne å</a:t>
            </a:r>
          </a:p>
          <a:p>
            <a:r>
              <a:rPr lang="nb-NO" sz="2000" dirty="0"/>
              <a:t>først diskutere alle negative konsekvenser med svekket fast bosetting, for deretter å utvikle mål og strategier </a:t>
            </a:r>
            <a:r>
              <a:rPr lang="nb-NO" sz="2000" b="1" dirty="0">
                <a:solidFill>
                  <a:srgbClr val="FF0000"/>
                </a:solidFill>
              </a:rPr>
              <a:t>for å snu nedgang til oppgang  </a:t>
            </a:r>
          </a:p>
          <a:p>
            <a:endParaRPr lang="nb-NO" sz="2000" dirty="0"/>
          </a:p>
          <a:p>
            <a:r>
              <a:rPr lang="nb-NO" sz="2000" dirty="0"/>
              <a:t>alltid markere politisk og planfaglig optimisme gjennom å proklamere at nedgang skal stanses og helst snus til oppgang. 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/>
              <a:t>   </a:t>
            </a:r>
            <a:r>
              <a:rPr lang="nb-NO" sz="2000" b="1" dirty="0">
                <a:solidFill>
                  <a:srgbClr val="FF0000"/>
                </a:solidFill>
              </a:rPr>
              <a:t>Det er bare i samfunn i vekst hvor det er trivelig å virke og bo.</a:t>
            </a:r>
          </a:p>
        </p:txBody>
      </p:sp>
    </p:spTree>
    <p:extLst>
      <p:ext uri="{BB962C8B-B14F-4D97-AF65-F5344CB8AC3E}">
        <p14:creationId xmlns:p14="http://schemas.microsoft.com/office/powerpoint/2010/main" val="1070070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26563" cy="640715"/>
          </a:xfrm>
        </p:spPr>
        <p:txBody>
          <a:bodyPr>
            <a:normAutofit/>
          </a:bodyPr>
          <a:lstStyle/>
          <a:p>
            <a:pPr algn="ctr"/>
            <a:r>
              <a:rPr lang="nb-NO" sz="2400" b="1" dirty="0"/>
              <a:t>Forskere og konsulenter er knapt noe unntak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320800"/>
            <a:ext cx="9326563" cy="4856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/>
              <a:t>Forskere, utviklere og konsulenter har gjennomgående prioritert å komme politikere og planleggere som forutsetter vekst til unnsetning:</a:t>
            </a:r>
          </a:p>
          <a:p>
            <a:pPr marL="0" indent="0">
              <a:buNone/>
            </a:pPr>
            <a:endParaRPr lang="nb-NO" sz="2400" dirty="0"/>
          </a:p>
          <a:p>
            <a:pPr marL="0" indent="0" algn="ctr">
              <a:buNone/>
            </a:pPr>
            <a:r>
              <a:rPr lang="nb-NO" sz="2400" b="1" dirty="0">
                <a:solidFill>
                  <a:srgbClr val="FF0000"/>
                </a:solidFill>
              </a:rPr>
              <a:t>«Du kan jo alltids bli </a:t>
            </a:r>
          </a:p>
          <a:p>
            <a:pPr marL="0" indent="0" algn="ctr">
              <a:buNone/>
            </a:pPr>
            <a:r>
              <a:rPr lang="nb-NO" sz="2400" b="1" dirty="0">
                <a:solidFill>
                  <a:srgbClr val="FF0000"/>
                </a:solidFill>
              </a:rPr>
              <a:t>den kommunen, </a:t>
            </a:r>
          </a:p>
          <a:p>
            <a:pPr marL="0" indent="0" algn="ctr">
              <a:buNone/>
            </a:pPr>
            <a:r>
              <a:rPr lang="nb-NO" sz="2400" b="1" dirty="0">
                <a:solidFill>
                  <a:srgbClr val="FF0000"/>
                </a:solidFill>
              </a:rPr>
              <a:t>den regionen, </a:t>
            </a:r>
          </a:p>
          <a:p>
            <a:pPr marL="0" indent="0" algn="ctr">
              <a:buNone/>
            </a:pPr>
            <a:r>
              <a:rPr lang="nb-NO" sz="2400" b="1" dirty="0">
                <a:solidFill>
                  <a:srgbClr val="FF0000"/>
                </a:solidFill>
              </a:rPr>
              <a:t>det positive vekstunntaket, </a:t>
            </a:r>
          </a:p>
          <a:p>
            <a:pPr marL="0" indent="0" algn="ctr">
              <a:buNone/>
            </a:pPr>
            <a:r>
              <a:rPr lang="nb-NO" sz="2400" b="1" dirty="0">
                <a:solidFill>
                  <a:srgbClr val="FF0000"/>
                </a:solidFill>
              </a:rPr>
              <a:t>om du bare sørger for å bli </a:t>
            </a:r>
          </a:p>
          <a:p>
            <a:pPr marL="0" indent="0" algn="ctr">
              <a:buNone/>
            </a:pPr>
            <a:r>
              <a:rPr lang="nb-NO" sz="2400" b="1" dirty="0">
                <a:solidFill>
                  <a:srgbClr val="FF0000"/>
                </a:solidFill>
              </a:rPr>
              <a:t>mer attraktivt – innovativ» </a:t>
            </a:r>
          </a:p>
        </p:txBody>
      </p:sp>
    </p:spTree>
    <p:extLst>
      <p:ext uri="{BB962C8B-B14F-4D97-AF65-F5344CB8AC3E}">
        <p14:creationId xmlns:p14="http://schemas.microsoft.com/office/powerpoint/2010/main" val="3641658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26563" cy="1890395"/>
          </a:xfrm>
        </p:spPr>
        <p:txBody>
          <a:bodyPr>
            <a:normAutofit/>
          </a:bodyPr>
          <a:lstStyle/>
          <a:p>
            <a:pPr algn="ctr"/>
            <a:r>
              <a:rPr lang="nb-NO" sz="2400" b="1" dirty="0">
                <a:solidFill>
                  <a:srgbClr val="FF0000"/>
                </a:solidFill>
              </a:rPr>
              <a:t>OG – </a:t>
            </a:r>
            <a:br>
              <a:rPr lang="nb-NO" sz="2400" dirty="0"/>
            </a:br>
            <a:r>
              <a:rPr lang="nb-NO" sz="2400" dirty="0"/>
              <a:t>det kan godt være </a:t>
            </a:r>
            <a:br>
              <a:rPr lang="nb-NO" sz="2400" dirty="0"/>
            </a:br>
            <a:r>
              <a:rPr lang="nb-NO" sz="2400" dirty="0"/>
              <a:t>at lokalsamfunn – regioner – nasjoner </a:t>
            </a:r>
            <a:br>
              <a:rPr lang="nb-NO" sz="2400" dirty="0"/>
            </a:br>
            <a:r>
              <a:rPr lang="nb-NO" sz="2400" dirty="0"/>
              <a:t>skal fortsette å drømme – tenke – planlegge vekst</a:t>
            </a:r>
            <a:endParaRPr lang="nb-NO" sz="24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702560"/>
            <a:ext cx="9260523" cy="330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2000" dirty="0"/>
          </a:p>
          <a:p>
            <a:pPr marL="0" indent="0" algn="ctr">
              <a:buNone/>
            </a:pPr>
            <a:r>
              <a:rPr lang="nb-NO" sz="2400" b="1" dirty="0">
                <a:solidFill>
                  <a:srgbClr val="FF0000"/>
                </a:solidFill>
              </a:rPr>
              <a:t>MEN - </a:t>
            </a:r>
          </a:p>
          <a:p>
            <a:pPr marL="0" indent="0" algn="ctr">
              <a:buNone/>
            </a:pPr>
            <a:r>
              <a:rPr lang="nb-NO" sz="2400" dirty="0"/>
              <a:t>er det faglig og politisk forsvarlig, </a:t>
            </a:r>
          </a:p>
          <a:p>
            <a:pPr marL="0" indent="0" algn="ctr">
              <a:buNone/>
            </a:pPr>
            <a:r>
              <a:rPr lang="nb-NO" sz="2400" dirty="0"/>
              <a:t>eller lurt,  </a:t>
            </a:r>
          </a:p>
          <a:p>
            <a:pPr marL="0" indent="0" algn="ctr">
              <a:buNone/>
            </a:pPr>
            <a:r>
              <a:rPr lang="nb-NO" sz="2400" dirty="0"/>
              <a:t>(samtidig) </a:t>
            </a:r>
          </a:p>
          <a:p>
            <a:pPr marL="0" indent="0" algn="ctr">
              <a:buNone/>
            </a:pPr>
            <a:r>
              <a:rPr lang="nb-NO" sz="2400" b="1" dirty="0">
                <a:solidFill>
                  <a:srgbClr val="FF0000"/>
                </a:solidFill>
              </a:rPr>
              <a:t>å ikke </a:t>
            </a:r>
            <a:r>
              <a:rPr lang="nb-NO" sz="2400" dirty="0"/>
              <a:t>forberede seg på </a:t>
            </a:r>
            <a:r>
              <a:rPr lang="nb-NO" sz="2400" b="1" dirty="0">
                <a:solidFill>
                  <a:srgbClr val="FF0000"/>
                </a:solidFill>
              </a:rPr>
              <a:t>det sannsynlige?</a:t>
            </a:r>
          </a:p>
          <a:p>
            <a:pPr marL="0" indent="0">
              <a:buNone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104914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26563" cy="650875"/>
          </a:xfrm>
        </p:spPr>
        <p:txBody>
          <a:bodyPr>
            <a:normAutofit/>
          </a:bodyPr>
          <a:lstStyle/>
          <a:p>
            <a:pPr algn="ctr"/>
            <a:r>
              <a:rPr lang="nb-NO" sz="2400" b="1" dirty="0"/>
              <a:t>Forskningsbehov og kunnskapsbehov 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4520" y="1551305"/>
            <a:ext cx="932656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b="1" dirty="0"/>
              <a:t>Planleggingsfaget</a:t>
            </a:r>
            <a:r>
              <a:rPr lang="nb-NO" sz="2000" dirty="0"/>
              <a:t> mangler per i dag teorier, modeller og metoder i og for samfunn med vedvarende synkende folketall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/>
              <a:t>Samme for </a:t>
            </a:r>
            <a:r>
              <a:rPr lang="nb-NO" sz="2000" b="1" dirty="0"/>
              <a:t>politikkfaget</a:t>
            </a:r>
            <a:r>
              <a:rPr lang="nb-NO" sz="2000" dirty="0"/>
              <a:t>?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/>
              <a:t>Det er stadig mer synlig:</a:t>
            </a:r>
          </a:p>
          <a:p>
            <a:pPr marL="0" indent="0">
              <a:buNone/>
            </a:pPr>
            <a:r>
              <a:rPr lang="nb-NO" sz="2000" dirty="0"/>
              <a:t>En gryende økt interesse for å forske på feltet – Norge, Norden, Europa</a:t>
            </a:r>
          </a:p>
        </p:txBody>
      </p:sp>
    </p:spTree>
    <p:extLst>
      <p:ext uri="{BB962C8B-B14F-4D97-AF65-F5344CB8AC3E}">
        <p14:creationId xmlns:p14="http://schemas.microsoft.com/office/powerpoint/2010/main" val="303056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26563" cy="711835"/>
          </a:xfrm>
        </p:spPr>
        <p:txBody>
          <a:bodyPr>
            <a:normAutofit/>
          </a:bodyPr>
          <a:lstStyle/>
          <a:p>
            <a:pPr algn="ctr"/>
            <a:r>
              <a:rPr lang="nb-NO" sz="2400" b="1" dirty="0"/>
              <a:t>Mål, forskningsspørsmål og metode 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3240" y="1459864"/>
            <a:ext cx="9326563" cy="4554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/>
              <a:t>Utvikle en modell for </a:t>
            </a:r>
            <a:r>
              <a:rPr lang="nb-NO" sz="2000" b="1" dirty="0">
                <a:solidFill>
                  <a:srgbClr val="FF0000"/>
                </a:solidFill>
              </a:rPr>
              <a:t>en ny praksis for politikkutvikling og planlegging </a:t>
            </a:r>
            <a:r>
              <a:rPr lang="nb-NO" sz="2000" dirty="0"/>
              <a:t>i områder med sannsynlig vedvarende folketallsnedgang.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b="1" dirty="0">
                <a:solidFill>
                  <a:srgbClr val="FF0000"/>
                </a:solidFill>
              </a:rPr>
              <a:t>M1 (Delmål 1): </a:t>
            </a:r>
            <a:r>
              <a:rPr lang="nb-NO" sz="2000" dirty="0"/>
              <a:t>Å presentere </a:t>
            </a:r>
            <a:r>
              <a:rPr lang="nb-NO" sz="2000" b="1" dirty="0">
                <a:solidFill>
                  <a:srgbClr val="FF0000"/>
                </a:solidFill>
              </a:rPr>
              <a:t>status</a:t>
            </a:r>
            <a:r>
              <a:rPr lang="nb-NO" sz="2000" dirty="0"/>
              <a:t> for temaene politikkutvikling og planlegging i og for områder med vedvarende folketallsnedgang når det gjelder </a:t>
            </a:r>
          </a:p>
          <a:p>
            <a:pPr marL="0" indent="0">
              <a:buNone/>
            </a:pPr>
            <a:r>
              <a:rPr lang="nb-NO" sz="2000" dirty="0"/>
              <a:t>	a) forskning</a:t>
            </a:r>
          </a:p>
          <a:p>
            <a:pPr marL="0" indent="0">
              <a:buNone/>
            </a:pPr>
            <a:r>
              <a:rPr lang="nb-NO" sz="2000" dirty="0"/>
              <a:t>	b) partiprogram, planer og andre policy-dokument 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b="1" dirty="0">
                <a:solidFill>
                  <a:srgbClr val="FF0000"/>
                </a:solidFill>
              </a:rPr>
              <a:t>M2 (Delmål 2): </a:t>
            </a:r>
            <a:r>
              <a:rPr lang="nb-NO" sz="2000" dirty="0"/>
              <a:t>Å utvikle en ny modell for </a:t>
            </a:r>
            <a:r>
              <a:rPr lang="nb-NO" sz="2000" b="1" dirty="0">
                <a:solidFill>
                  <a:srgbClr val="FF0000"/>
                </a:solidFill>
              </a:rPr>
              <a:t>realistisk politikkutvikling 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b="1" dirty="0">
                <a:solidFill>
                  <a:srgbClr val="FF0000"/>
                </a:solidFill>
              </a:rPr>
              <a:t>M3 (Delmål 3): </a:t>
            </a:r>
            <a:r>
              <a:rPr lang="nb-NO" sz="2000" dirty="0"/>
              <a:t>Å utvikle en ny modell for </a:t>
            </a:r>
            <a:r>
              <a:rPr lang="nb-NO" sz="2000" b="1" dirty="0">
                <a:solidFill>
                  <a:srgbClr val="FF0000"/>
                </a:solidFill>
              </a:rPr>
              <a:t>realistisk planlegging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66881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221673"/>
            <a:ext cx="9783617" cy="868219"/>
          </a:xfrm>
        </p:spPr>
        <p:txBody>
          <a:bodyPr>
            <a:normAutofit/>
          </a:bodyPr>
          <a:lstStyle/>
          <a:p>
            <a:pPr algn="ctr"/>
            <a:r>
              <a:rPr lang="nb-NO" sz="2400" b="1" u="sng" dirty="0">
                <a:hlinkClick r:id="rId2"/>
              </a:rPr>
              <a:t>Vedvarende folketallsnedgang?</a:t>
            </a:r>
            <a:br>
              <a:rPr lang="nb-NO" sz="1600" b="1" u="sng" dirty="0">
                <a:hlinkClick r:id="rId2"/>
              </a:rPr>
            </a:br>
            <a:br>
              <a:rPr lang="nb-NO" sz="1600" b="1" u="sng" dirty="0">
                <a:hlinkClick r:id="rId2"/>
              </a:rPr>
            </a:br>
            <a:r>
              <a:rPr lang="nb-NO" sz="1600" u="sng" dirty="0">
                <a:hlinkClick r:id="rId2"/>
              </a:rPr>
              <a:t>https://vekstbarometer.usn.no/hadeland/</a:t>
            </a:r>
            <a:endParaRPr lang="nb-NO" sz="16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673" y="1242291"/>
            <a:ext cx="12076327" cy="5615709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7924800" y="2475345"/>
            <a:ext cx="4174836" cy="10991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2951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66255"/>
            <a:ext cx="9326563" cy="775855"/>
          </a:xfrm>
        </p:spPr>
        <p:txBody>
          <a:bodyPr>
            <a:normAutofit/>
          </a:bodyPr>
          <a:lstStyle/>
          <a:p>
            <a:pPr algn="ctr"/>
            <a:r>
              <a:rPr lang="nb-NO" sz="2400" u="sng" dirty="0">
                <a:hlinkClick r:id="rId2"/>
              </a:rPr>
              <a:t>Denne så «bedre ut»…?</a:t>
            </a:r>
            <a:br>
              <a:rPr lang="nb-NO" sz="2400" u="sng" dirty="0">
                <a:hlinkClick r:id="rId2"/>
              </a:rPr>
            </a:br>
            <a:r>
              <a:rPr lang="nb-NO" sz="1600" u="sng" dirty="0">
                <a:hlinkClick r:id="rId2"/>
              </a:rPr>
              <a:t>https://vekstbarometer.usn.no/hadeland/</a:t>
            </a:r>
            <a:endParaRPr lang="nb-NO" sz="16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96291"/>
            <a:ext cx="12242099" cy="536170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Ellipse 4"/>
          <p:cNvSpPr/>
          <p:nvPr/>
        </p:nvSpPr>
        <p:spPr>
          <a:xfrm>
            <a:off x="7906327" y="4645892"/>
            <a:ext cx="4285673" cy="158865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3336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21327" y="365125"/>
            <a:ext cx="9326563" cy="549275"/>
          </a:xfrm>
        </p:spPr>
        <p:txBody>
          <a:bodyPr>
            <a:normAutofit/>
          </a:bodyPr>
          <a:lstStyle/>
          <a:p>
            <a:pPr algn="ctr"/>
            <a:r>
              <a:rPr lang="nb-NO" sz="2800" b="1" dirty="0"/>
              <a:t>«Realistisk planlegging»?        I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1891" y="1256146"/>
            <a:ext cx="10326253" cy="551410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b-NO" sz="3200" b="1" dirty="0">
                <a:solidFill>
                  <a:srgbClr val="FF0000"/>
                </a:solidFill>
              </a:rPr>
              <a:t>«Flykte inn i ei ideell framtid framfor å forstå og håndtere kompleks (flokete) nåtid?</a:t>
            </a:r>
          </a:p>
          <a:p>
            <a:pPr marL="0" indent="0">
              <a:lnSpc>
                <a:spcPct val="120000"/>
              </a:lnSpc>
              <a:buNone/>
            </a:pPr>
            <a:endParaRPr lang="nb-NO" sz="3200" dirty="0"/>
          </a:p>
          <a:p>
            <a:pPr marL="0" indent="0">
              <a:lnSpc>
                <a:spcPct val="120000"/>
              </a:lnSpc>
              <a:buNone/>
            </a:pPr>
            <a:r>
              <a:rPr lang="nb-NO" sz="3200" b="1" dirty="0"/>
              <a:t>Motstemmer</a:t>
            </a:r>
          </a:p>
          <a:p>
            <a:pPr>
              <a:lnSpc>
                <a:spcPct val="120000"/>
              </a:lnSpc>
            </a:pPr>
            <a:r>
              <a:rPr lang="nb-NO" sz="3200" dirty="0"/>
              <a:t>«In </a:t>
            </a:r>
            <a:r>
              <a:rPr lang="nb-NO" sz="3200" dirty="0" err="1"/>
              <a:t>the</a:t>
            </a:r>
            <a:r>
              <a:rPr lang="nb-NO" sz="3200" dirty="0"/>
              <a:t> range </a:t>
            </a:r>
            <a:r>
              <a:rPr lang="nb-NO" sz="3200" dirty="0" err="1"/>
              <a:t>of</a:t>
            </a:r>
            <a:r>
              <a:rPr lang="nb-NO" sz="3200" dirty="0"/>
              <a:t> </a:t>
            </a:r>
            <a:r>
              <a:rPr lang="nb-NO" sz="3200" dirty="0" err="1"/>
              <a:t>possibilities</a:t>
            </a:r>
            <a:r>
              <a:rPr lang="nb-NO" sz="3200" dirty="0"/>
              <a:t>» (C. Lindblom)</a:t>
            </a:r>
          </a:p>
          <a:p>
            <a:pPr>
              <a:lnSpc>
                <a:spcPct val="120000"/>
              </a:lnSpc>
            </a:pPr>
            <a:endParaRPr lang="nb-NO" sz="3200" dirty="0"/>
          </a:p>
          <a:p>
            <a:pPr>
              <a:lnSpc>
                <a:spcPct val="120000"/>
              </a:lnSpc>
            </a:pPr>
            <a:r>
              <a:rPr lang="nb-NO" sz="3200" dirty="0"/>
              <a:t>«Dit vi ikke vil, Ikke-utopisk planlegging for neste århundre» /  generativ planlegging (Ottar Brox)</a:t>
            </a:r>
          </a:p>
          <a:p>
            <a:pPr marL="0" indent="0">
              <a:lnSpc>
                <a:spcPct val="120000"/>
              </a:lnSpc>
              <a:buNone/>
            </a:pPr>
            <a:endParaRPr lang="nb-NO" sz="3200" dirty="0"/>
          </a:p>
          <a:p>
            <a:pPr>
              <a:lnSpc>
                <a:spcPct val="120000"/>
              </a:lnSpc>
            </a:pPr>
            <a:r>
              <a:rPr lang="nb-NO" sz="3200" dirty="0"/>
              <a:t>«Politiske vedtak må være rimelige» (Audun Offerdal, Den politiske kommunen)</a:t>
            </a:r>
          </a:p>
          <a:p>
            <a:pPr>
              <a:lnSpc>
                <a:spcPct val="120000"/>
              </a:lnSpc>
            </a:pPr>
            <a:endParaRPr lang="nb-NO" sz="3200" dirty="0"/>
          </a:p>
          <a:p>
            <a:pPr>
              <a:lnSpc>
                <a:spcPct val="120000"/>
              </a:lnSpc>
            </a:pPr>
            <a:r>
              <a:rPr lang="nb-NO" sz="3200" dirty="0"/>
              <a:t>«Godt nok» (Per </a:t>
            </a:r>
            <a:r>
              <a:rPr lang="nb-NO" sz="3200" dirty="0" err="1"/>
              <a:t>Fuggeli</a:t>
            </a:r>
            <a:r>
              <a:rPr lang="nb-NO" sz="3200" dirty="0"/>
              <a:t>)</a:t>
            </a:r>
          </a:p>
          <a:p>
            <a:pPr>
              <a:lnSpc>
                <a:spcPct val="120000"/>
              </a:lnSpc>
            </a:pPr>
            <a:endParaRPr lang="nb-NO" sz="3200" dirty="0"/>
          </a:p>
          <a:p>
            <a:pPr>
              <a:lnSpc>
                <a:spcPct val="120000"/>
              </a:lnSpc>
            </a:pPr>
            <a:r>
              <a:rPr lang="nb-NO" sz="3200" dirty="0"/>
              <a:t>Planstrategi (Plan- og bygningsloven)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3853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96819" y="1214871"/>
            <a:ext cx="4417290" cy="3929784"/>
          </a:xfrm>
        </p:spPr>
        <p:txBody>
          <a:bodyPr>
            <a:normAutofit/>
          </a:bodyPr>
          <a:lstStyle/>
          <a:p>
            <a:r>
              <a:rPr lang="nb-NO" sz="2800" b="1" dirty="0"/>
              <a:t>«Realistisk planlegging»?        II</a:t>
            </a:r>
            <a:br>
              <a:rPr lang="nb-NO" sz="2800" b="1" dirty="0"/>
            </a:br>
            <a:br>
              <a:rPr lang="nb-NO" sz="2800" b="1" dirty="0"/>
            </a:br>
            <a:r>
              <a:rPr lang="nb-NO" sz="2800" dirty="0"/>
              <a:t>I en stadig større del </a:t>
            </a:r>
            <a:br>
              <a:rPr lang="nb-NO" sz="2800" dirty="0"/>
            </a:br>
            <a:r>
              <a:rPr lang="nb-NO" sz="2800" dirty="0"/>
              <a:t>av den bebodde verden </a:t>
            </a:r>
            <a:br>
              <a:rPr lang="nb-NO" sz="2800" dirty="0"/>
            </a:br>
            <a:r>
              <a:rPr lang="nb-NO" sz="2800" dirty="0"/>
              <a:t>er folketallsnedgang </a:t>
            </a:r>
            <a:br>
              <a:rPr lang="nb-NO" sz="2800" dirty="0"/>
            </a:br>
            <a:r>
              <a:rPr lang="nb-NO" sz="2800" dirty="0"/>
              <a:t>og en sterk aldrende befolkning </a:t>
            </a:r>
            <a:br>
              <a:rPr lang="nb-NO" sz="2800" dirty="0"/>
            </a:br>
            <a:r>
              <a:rPr lang="nb-NO" sz="2800" dirty="0"/>
              <a:t>normalen.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0509" y="-1"/>
            <a:ext cx="5107125" cy="686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23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26563" cy="595457"/>
          </a:xfrm>
        </p:spPr>
        <p:txBody>
          <a:bodyPr>
            <a:normAutofit/>
          </a:bodyPr>
          <a:lstStyle/>
          <a:p>
            <a:pPr algn="ctr"/>
            <a:r>
              <a:rPr lang="nb-NO" sz="2800" b="1" dirty="0"/>
              <a:t>«Realistisk planlegging»?        III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283855"/>
            <a:ext cx="9626600" cy="5153890"/>
          </a:xfrm>
        </p:spPr>
        <p:txBody>
          <a:bodyPr/>
          <a:lstStyle/>
          <a:p>
            <a:pPr marL="0" indent="0">
              <a:buNone/>
            </a:pPr>
            <a:r>
              <a:rPr lang="nb-NO" sz="2000" b="1" dirty="0"/>
              <a:t>På den ene siden </a:t>
            </a:r>
            <a:r>
              <a:rPr lang="nb-NO" sz="2000" dirty="0"/>
              <a:t>hever vi ambisjonslista i planlegging stadig høyere </a:t>
            </a:r>
            <a:r>
              <a:rPr lang="nb-NO" sz="2000" dirty="0" err="1"/>
              <a:t>mht</a:t>
            </a:r>
            <a:endParaRPr lang="nb-NO" sz="2000" dirty="0"/>
          </a:p>
          <a:p>
            <a:pPr>
              <a:buFontTx/>
              <a:buChar char="-"/>
            </a:pPr>
            <a:r>
              <a:rPr lang="nb-NO" sz="2000" dirty="0"/>
              <a:t>Kunnskap</a:t>
            </a:r>
          </a:p>
          <a:p>
            <a:pPr>
              <a:buFontTx/>
              <a:buChar char="-"/>
            </a:pPr>
            <a:r>
              <a:rPr lang="nb-NO" sz="2000" dirty="0"/>
              <a:t>Analyse </a:t>
            </a:r>
          </a:p>
          <a:p>
            <a:pPr>
              <a:buFontTx/>
              <a:buChar char="-"/>
            </a:pPr>
            <a:r>
              <a:rPr lang="nb-NO" sz="2000" dirty="0"/>
              <a:t>Politisk engasjement og styring</a:t>
            </a:r>
          </a:p>
          <a:p>
            <a:pPr>
              <a:buFontTx/>
              <a:buChar char="-"/>
            </a:pPr>
            <a:r>
              <a:rPr lang="nb-NO" sz="2000" dirty="0"/>
              <a:t>Medvirkning – samskaping (!)</a:t>
            </a:r>
          </a:p>
          <a:p>
            <a:pPr>
              <a:buFontTx/>
              <a:buChar char="-"/>
            </a:pPr>
            <a:endParaRPr lang="nb-NO" sz="2000" dirty="0"/>
          </a:p>
          <a:p>
            <a:pPr marL="0" indent="0">
              <a:buNone/>
            </a:pPr>
            <a:r>
              <a:rPr lang="nb-NO" sz="2000" b="1" dirty="0"/>
              <a:t>På den andre siden</a:t>
            </a:r>
          </a:p>
          <a:p>
            <a:pPr>
              <a:buFontTx/>
              <a:buChar char="-"/>
            </a:pPr>
            <a:r>
              <a:rPr lang="nb-NO" sz="2000" dirty="0"/>
              <a:t>Mangler vi kapasitet og kompetanse til å svelge unna – fordøye – anvende</a:t>
            </a:r>
          </a:p>
          <a:p>
            <a:pPr>
              <a:buFontTx/>
              <a:buChar char="-"/>
            </a:pPr>
            <a:r>
              <a:rPr lang="nb-NO" sz="2000" b="1" dirty="0">
                <a:solidFill>
                  <a:srgbClr val="FF0000"/>
                </a:solidFill>
              </a:rPr>
              <a:t>Men også manglende evne og mot?</a:t>
            </a:r>
          </a:p>
          <a:p>
            <a:pPr marL="457200" lvl="1" indent="0">
              <a:buNone/>
            </a:pPr>
            <a:endParaRPr lang="nb-NO" sz="2000" b="1" dirty="0"/>
          </a:p>
          <a:p>
            <a:pPr marL="457200" lvl="1" indent="0">
              <a:buNone/>
            </a:pPr>
            <a:r>
              <a:rPr lang="nb-NO" sz="2000" b="1" dirty="0">
                <a:solidFill>
                  <a:srgbClr val="FF0000"/>
                </a:solidFill>
              </a:rPr>
              <a:t>Klimakrisa	livet etter olja	(global) ulikhet</a:t>
            </a:r>
          </a:p>
          <a:p>
            <a:pPr marL="457200" lvl="1" indent="0">
              <a:buNone/>
            </a:pPr>
            <a:r>
              <a:rPr lang="nb-NO" sz="2000" b="1" dirty="0">
                <a:solidFill>
                  <a:srgbClr val="FF0000"/>
                </a:solidFill>
              </a:rPr>
              <a:t>		 eldrebølga ++++	 (avhengig av politiske og faglige briller)</a:t>
            </a:r>
          </a:p>
        </p:txBody>
      </p:sp>
    </p:spTree>
    <p:extLst>
      <p:ext uri="{BB962C8B-B14F-4D97-AF65-F5344CB8AC3E}">
        <p14:creationId xmlns:p14="http://schemas.microsoft.com/office/powerpoint/2010/main" val="4180744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2655" y="365126"/>
            <a:ext cx="9592108" cy="632402"/>
          </a:xfrm>
        </p:spPr>
        <p:txBody>
          <a:bodyPr>
            <a:normAutofit/>
          </a:bodyPr>
          <a:lstStyle/>
          <a:p>
            <a:r>
              <a:rPr lang="nb-NO" sz="2400" b="1" dirty="0"/>
              <a:t>For ‘Realistisk planlegging’ og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15912" y="1810326"/>
            <a:ext cx="4863090" cy="417267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nb-NO" dirty="0"/>
              <a:t>Folketallsnedgang (heltidsbosetting)</a:t>
            </a:r>
          </a:p>
          <a:p>
            <a:pPr marL="514350" indent="-514350">
              <a:buAutoNum type="arabicPeriod"/>
            </a:pPr>
            <a:endParaRPr lang="nb-NO" dirty="0"/>
          </a:p>
          <a:p>
            <a:pPr marL="0" indent="0">
              <a:buNone/>
            </a:pPr>
            <a:r>
              <a:rPr lang="nb-NO" dirty="0"/>
              <a:t>2.  Demografisk endring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3.  Bosettingsmønster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328" y="0"/>
            <a:ext cx="5667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60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26563" cy="915035"/>
          </a:xfrm>
        </p:spPr>
        <p:txBody>
          <a:bodyPr>
            <a:normAutofit/>
          </a:bodyPr>
          <a:lstStyle/>
          <a:p>
            <a:pPr algn="ctr"/>
            <a:r>
              <a:rPr lang="nb-NO" sz="2400" b="1" dirty="0"/>
              <a:t>«En stor og relevant utfordring»?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596" y="1920240"/>
            <a:ext cx="10666871" cy="425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8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26563" cy="1311275"/>
          </a:xfrm>
        </p:spPr>
        <p:txBody>
          <a:bodyPr>
            <a:normAutofit/>
          </a:bodyPr>
          <a:lstStyle/>
          <a:p>
            <a:pPr algn="ctr"/>
            <a:r>
              <a:rPr lang="nb-NO" sz="2400" b="1" dirty="0"/>
              <a:t>Det overordnede siktemålet,</a:t>
            </a:r>
            <a:br>
              <a:rPr lang="nb-NO" sz="2400" b="1" dirty="0"/>
            </a:br>
            <a:br>
              <a:rPr lang="nb-NO" sz="2400" b="1" dirty="0"/>
            </a:br>
            <a:r>
              <a:rPr lang="nb-NO" sz="2400" b="1" dirty="0"/>
              <a:t>som en klangbakgrunn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sz="2400" dirty="0"/>
              <a:t>å utvikle bærekraftige </a:t>
            </a:r>
          </a:p>
          <a:p>
            <a:pPr marL="0" indent="0" algn="ctr">
              <a:buNone/>
            </a:pPr>
            <a:r>
              <a:rPr lang="nb-NO" sz="2400" dirty="0"/>
              <a:t>(sosialt, økonomisk og naturmiljømessig) </a:t>
            </a:r>
          </a:p>
          <a:p>
            <a:pPr marL="0" indent="0" algn="ctr">
              <a:buNone/>
            </a:pPr>
            <a:r>
              <a:rPr lang="nb-NO" sz="2400" dirty="0"/>
              <a:t>samfunn å leve og virke i </a:t>
            </a:r>
          </a:p>
          <a:p>
            <a:pPr marL="0" indent="0" algn="ctr">
              <a:buNone/>
            </a:pPr>
            <a:r>
              <a:rPr lang="nb-NO" sz="2400" dirty="0"/>
              <a:t>trass i store sannsynlighet for </a:t>
            </a:r>
          </a:p>
          <a:p>
            <a:pPr marL="0" indent="0" algn="ctr">
              <a:buNone/>
            </a:pPr>
            <a:r>
              <a:rPr lang="nb-NO" sz="2400" dirty="0"/>
              <a:t>fortsatt nedgang i fast bosetting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778894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ISPRING_RESOURCE_PATHS_HASH_PRESENTER" val="7fa72a5ef65339dea6ae197b027635ec5a6ce1d"/>
</p:tagLst>
</file>

<file path=ppt/theme/theme1.xml><?xml version="1.0" encoding="utf-8"?>
<a:theme xmlns:a="http://schemas.openxmlformats.org/drawingml/2006/main" name="HINN original">
  <a:themeElements>
    <a:clrScheme name="HINN kontrast">
      <a:dk1>
        <a:sysClr val="windowText" lastClr="000000"/>
      </a:dk1>
      <a:lt1>
        <a:srgbClr val="FFFFFF"/>
      </a:lt1>
      <a:dk2>
        <a:srgbClr val="004002"/>
      </a:dk2>
      <a:lt2>
        <a:srgbClr val="E2DDD1"/>
      </a:lt2>
      <a:accent1>
        <a:srgbClr val="056731"/>
      </a:accent1>
      <a:accent2>
        <a:srgbClr val="009227"/>
      </a:accent2>
      <a:accent3>
        <a:srgbClr val="004002"/>
      </a:accent3>
      <a:accent4>
        <a:srgbClr val="000000"/>
      </a:accent4>
      <a:accent5>
        <a:srgbClr val="004002"/>
      </a:accent5>
      <a:accent6>
        <a:srgbClr val="056731"/>
      </a:accent6>
      <a:hlink>
        <a:srgbClr val="056731"/>
      </a:hlink>
      <a:folHlink>
        <a:srgbClr val="056731"/>
      </a:folHlink>
    </a:clrScheme>
    <a:fontScheme name="HIN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D2C3C2B-0975-4FB9-B1AC-FC99908788E4}" vid="{D30337E6-DE8B-4299-9CBF-C07D2ADDCC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HINN PPT mal 2018 kontrast</Template>
  <TotalTime>1443</TotalTime>
  <Words>827</Words>
  <Application>Microsoft Office PowerPoint</Application>
  <PresentationFormat>Widescreen</PresentationFormat>
  <Paragraphs>101</Paragraphs>
  <Slides>16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0" baseType="lpstr">
      <vt:lpstr>Arial</vt:lpstr>
      <vt:lpstr>Calibri</vt:lpstr>
      <vt:lpstr>Georgia</vt:lpstr>
      <vt:lpstr>HINN original</vt:lpstr>
      <vt:lpstr> Regionrådet for Hadeland IPR fredag 26.mars  30 minutters innledning og samtale om prosjektet (regional kvalifiseringsstøtte fra RFF Innlandet)  «Realistisk planlegging –   Samfunnsplanlegging  i områder  med vedvarende  folketallsnedgang»  Aksel Hagen  prosjektleder, aksel.hagen@inn.no  </vt:lpstr>
      <vt:lpstr>Vedvarende folketallsnedgang?  https://vekstbarometer.usn.no/hadeland/</vt:lpstr>
      <vt:lpstr>Denne så «bedre ut»…? https://vekstbarometer.usn.no/hadeland/</vt:lpstr>
      <vt:lpstr>«Realistisk planlegging»?        I</vt:lpstr>
      <vt:lpstr>«Realistisk planlegging»?        II  I en stadig større del  av den bebodde verden  er folketallsnedgang  og en sterk aldrende befolkning  normalen.</vt:lpstr>
      <vt:lpstr>«Realistisk planlegging»?        III</vt:lpstr>
      <vt:lpstr>For ‘Realistisk planlegging’ og </vt:lpstr>
      <vt:lpstr>«En stor og relevant utfordring»?</vt:lpstr>
      <vt:lpstr>Det overordnede siktemålet,  som en klangbakgrunn</vt:lpstr>
      <vt:lpstr>Dette kvalifiseringsprosjektet:  Hensikt – ambisjon</vt:lpstr>
      <vt:lpstr>Innlandet – ikke et unntak Viken – mye det samme?</vt:lpstr>
      <vt:lpstr>Berøringsangst?</vt:lpstr>
      <vt:lpstr>Forskere og konsulenter er knapt noe unntak</vt:lpstr>
      <vt:lpstr>OG –  det kan godt være  at lokalsamfunn – regioner – nasjoner  skal fortsette å drømme – tenke – planlegge vekst</vt:lpstr>
      <vt:lpstr>Forskningsbehov og kunnskapsbehov </vt:lpstr>
      <vt:lpstr>Mål, forskningsspørsmål og metode </vt:lpstr>
    </vt:vector>
  </TitlesOfParts>
  <Company>Høgskolen i Hedmark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subject>Mal For HINN</dc:subject>
  <dc:creator>Kristin Stevik</dc:creator>
  <cp:keywords>HINN PPT</cp:keywords>
  <cp:lastModifiedBy>Eivind Grønstad</cp:lastModifiedBy>
  <cp:revision>50</cp:revision>
  <dcterms:created xsi:type="dcterms:W3CDTF">2019-01-08T10:27:41Z</dcterms:created>
  <dcterms:modified xsi:type="dcterms:W3CDTF">2023-04-16T15:15:47Z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79E171A9-806A-44B1-814B-AB88A3A83F31</vt:lpwstr>
  </property>
  <property fmtid="{D5CDD505-2E9C-101B-9397-08002B2CF9AE}" pid="3" name="ArticulatePath">
    <vt:lpwstr>Presentation2</vt:lpwstr>
  </property>
</Properties>
</file>