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260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93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816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567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445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13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000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884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931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298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878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BE77A-0B7E-4C47-8A15-73ECBEAAAA33}" type="datetimeFigureOut">
              <a:rPr lang="nb-NO" smtClean="0"/>
              <a:t>16.04.2023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A952C-BE4F-470D-AEDE-DD98BB3B731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522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ltinn.no/starte-og-drive/drive-bedrift/drift-av-aksjeselskap/aksjekapit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Hadeland Utvikling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- Et potensielt samarbeid for regional samfunns- og næringsutvikling mellom Hadeland IPR og Hadelandshagen 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219" y="158805"/>
            <a:ext cx="2556164" cy="53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8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36" y="20782"/>
            <a:ext cx="2556164" cy="5333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851" y="500688"/>
            <a:ext cx="81204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Bakgrunn og formål </a:t>
            </a:r>
          </a:p>
          <a:p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Regionrådet for Hadeland (</a:t>
            </a:r>
            <a:r>
              <a:rPr lang="nb-NO" b="1" dirty="0"/>
              <a:t>Regionrådet</a:t>
            </a:r>
            <a:r>
              <a:rPr lang="nb-NO" dirty="0"/>
              <a:t>) er et samarbeid mellom Oppland fylkeskommune, Jevnaker, Lunner og Gran kommune hvis formål er å jobbe for å skape gode levekår og utviklingsmuligheter mv. på Hadeland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Regionrådet vurderer organiseringen av en samarbeidsform med Hadelandshagen AS kalt «Hadeland Utvikling» for regional samfunns- og næringsutvikling </a:t>
            </a:r>
          </a:p>
          <a:p>
            <a:r>
              <a:rPr lang="nb-NO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Kommunedirektør i Lunner og rådmann i Gran er gitt i oppdrag å beskrive nærmere organisasjonsstruktur, administrasjonsmodell og økonomiske forhold for «Hadeland Utvikling», som grunnlag for en avtale til behandling i kommunestyrene for Lunner og Gran kommune, og styret i Hadelandshagen AS</a:t>
            </a:r>
          </a:p>
          <a:p>
            <a:r>
              <a:rPr lang="nb-NO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Formålet med Hadeland Utvikling er primært å samlokalisere ressurser som arbeider med beslektede arbeidsoppgaver, om å gi retning for videre arbeid for regionrådets administrasjon og prosjekter, og et ønske om å styrke det regionale arbeidet </a:t>
            </a:r>
            <a:endParaRPr lang="nb-NO" sz="1400" i="1" dirty="0"/>
          </a:p>
          <a:p>
            <a:endParaRPr lang="nb-NO" sz="1400" i="1" dirty="0"/>
          </a:p>
          <a:p>
            <a:endParaRPr lang="nb-NO" sz="1400" i="1" dirty="0"/>
          </a:p>
        </p:txBody>
      </p:sp>
    </p:spTree>
    <p:extLst>
      <p:ext uri="{BB962C8B-B14F-4D97-AF65-F5344CB8AC3E}">
        <p14:creationId xmlns:p14="http://schemas.microsoft.com/office/powerpoint/2010/main" val="340867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36" y="20782"/>
            <a:ext cx="2556164" cy="5333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225" y="500688"/>
            <a:ext cx="81204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Hovedpremissene</a:t>
            </a:r>
            <a:r>
              <a:rPr lang="nb-NO" b="1" dirty="0"/>
              <a:t> for Hadeland Utvikling </a:t>
            </a:r>
          </a:p>
          <a:p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Skal være en «overbygning» av Regionrådet og Hadelandshagen 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Om mulig med et eget organisasjonsnummer, og utad fremstå som én enhet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Daglig leder i Hadelandshagen AS og ny daglig leder i Regionrådet kan bli daglig leder og styreleder i Hadeland Utvikling</a:t>
            </a:r>
          </a:p>
          <a:p>
            <a:r>
              <a:rPr lang="nb-NO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Hadeland Utvikling skal ikke ha ansatte</a:t>
            </a:r>
          </a:p>
          <a:p>
            <a:r>
              <a:rPr lang="nb-NO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Dagens ansatte i de to organisasjonene vil forbli i organisasjonene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Prosjektledere og rådgiver i sekretariatet til Regionrådet vil flytte sine kontorplasser til Hadelandshagen avd. Gran, samt få mulighet til å ha kontorhotell hos Hadelandshagen avd. Harestua</a:t>
            </a:r>
          </a:p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26735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36" y="20782"/>
            <a:ext cx="2556164" cy="5333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4498" y="527985"/>
            <a:ext cx="82617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Hovedkonsekvensene</a:t>
            </a:r>
            <a:r>
              <a:rPr lang="nb-NO" b="1" dirty="0"/>
              <a:t> av at Hadeland Utvikling opprettes som en egen enhet  </a:t>
            </a:r>
          </a:p>
          <a:p>
            <a:endParaRPr lang="nb-NO" b="1" dirty="0"/>
          </a:p>
          <a:p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</p:txBody>
      </p:sp>
      <p:sp>
        <p:nvSpPr>
          <p:cNvPr id="2" name="Rektangel 1"/>
          <p:cNvSpPr/>
          <p:nvPr/>
        </p:nvSpPr>
        <p:spPr>
          <a:xfrm>
            <a:off x="2415396" y="1164566"/>
            <a:ext cx="2544793" cy="534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Regionrådet </a:t>
            </a:r>
          </a:p>
        </p:txBody>
      </p:sp>
      <p:sp>
        <p:nvSpPr>
          <p:cNvPr id="6" name="Rektangel 5"/>
          <p:cNvSpPr/>
          <p:nvPr/>
        </p:nvSpPr>
        <p:spPr>
          <a:xfrm>
            <a:off x="2484408" y="2576928"/>
            <a:ext cx="2544793" cy="623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Hadeland Utvikling </a:t>
            </a:r>
          </a:p>
        </p:txBody>
      </p:sp>
      <p:sp>
        <p:nvSpPr>
          <p:cNvPr id="7" name="Rektangel 6"/>
          <p:cNvSpPr/>
          <p:nvPr/>
        </p:nvSpPr>
        <p:spPr>
          <a:xfrm>
            <a:off x="2636438" y="4215546"/>
            <a:ext cx="2544793" cy="534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Sluttbruker</a:t>
            </a:r>
          </a:p>
        </p:txBody>
      </p:sp>
      <p:sp>
        <p:nvSpPr>
          <p:cNvPr id="8" name="Rektangel 7"/>
          <p:cNvSpPr/>
          <p:nvPr/>
        </p:nvSpPr>
        <p:spPr>
          <a:xfrm>
            <a:off x="6096000" y="1164566"/>
            <a:ext cx="2544793" cy="534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Hadelandshagen AS </a:t>
            </a:r>
          </a:p>
        </p:txBody>
      </p:sp>
      <p:cxnSp>
        <p:nvCxnSpPr>
          <p:cNvPr id="10" name="Rett pilkobling 9"/>
          <p:cNvCxnSpPr>
            <a:endCxn id="6" idx="0"/>
          </p:cNvCxnSpPr>
          <p:nvPr/>
        </p:nvCxnSpPr>
        <p:spPr>
          <a:xfrm>
            <a:off x="3555399" y="1740565"/>
            <a:ext cx="201406" cy="836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kobling 11"/>
          <p:cNvCxnSpPr/>
          <p:nvPr/>
        </p:nvCxnSpPr>
        <p:spPr>
          <a:xfrm flipH="1">
            <a:off x="3847381" y="1695726"/>
            <a:ext cx="3692589" cy="868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kobling 15"/>
          <p:cNvCxnSpPr/>
          <p:nvPr/>
        </p:nvCxnSpPr>
        <p:spPr>
          <a:xfrm>
            <a:off x="3756804" y="3200399"/>
            <a:ext cx="0" cy="1015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>
            <a:off x="6096000" y="2038987"/>
            <a:ext cx="4162672" cy="40081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nb-NO" dirty="0"/>
              <a:t>De ansattes ansettelsesforhold endres ikke</a:t>
            </a:r>
          </a:p>
          <a:p>
            <a:pPr marL="342900" indent="-342900">
              <a:buAutoNum type="arabicPeriod"/>
            </a:pPr>
            <a:endParaRPr lang="nb-NO" dirty="0"/>
          </a:p>
          <a:p>
            <a:pPr marL="342900" indent="-342900">
              <a:buAutoNum type="arabicPeriod"/>
            </a:pPr>
            <a:r>
              <a:rPr lang="nb-NO" dirty="0"/>
              <a:t>Dersom Hadeland Utvikling leverer tjenester mot vederlag til sluttbruker kan det medføre mva pliktig omsetning </a:t>
            </a:r>
          </a:p>
          <a:p>
            <a:endParaRPr lang="nb-NO" dirty="0"/>
          </a:p>
          <a:p>
            <a:pPr marL="342900" indent="-342900">
              <a:buAutoNum type="arabicPeriod" startAt="3"/>
            </a:pPr>
            <a:r>
              <a:rPr lang="nb-NO" dirty="0"/>
              <a:t>Det samme kan gjelde for tjenester levert fra Regionrådet og </a:t>
            </a:r>
            <a:r>
              <a:rPr lang="nb-NO" dirty="0" err="1"/>
              <a:t>Hadelanshagen</a:t>
            </a:r>
            <a:r>
              <a:rPr lang="nb-NO" dirty="0"/>
              <a:t> AS til Hadeland Utvikling </a:t>
            </a:r>
          </a:p>
          <a:p>
            <a:endParaRPr lang="nb-NO" dirty="0"/>
          </a:p>
          <a:p>
            <a:r>
              <a:rPr lang="nb-NO" dirty="0"/>
              <a:t>4.   Det kan oppstå </a:t>
            </a:r>
            <a:r>
              <a:rPr lang="nb-NO" dirty="0" err="1"/>
              <a:t>regnskapslikt</a:t>
            </a:r>
            <a:r>
              <a:rPr lang="nb-NO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6645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 om MVA, regnskapsplikt og bokføringsplikt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MVA plikt </a:t>
            </a:r>
            <a:r>
              <a:rPr lang="nb-NO" u="sng" dirty="0"/>
              <a:t>uavhengig</a:t>
            </a:r>
            <a:r>
              <a:rPr lang="nb-NO" dirty="0"/>
              <a:t> av organisasjonsform (forening, aksjeselskap etc.) </a:t>
            </a:r>
          </a:p>
          <a:p>
            <a:r>
              <a:rPr lang="nb-NO" dirty="0"/>
              <a:t>Det avgjørende er om det ytes tjenester mot vederlag </a:t>
            </a:r>
          </a:p>
          <a:p>
            <a:pPr lvl="1"/>
            <a:r>
              <a:rPr lang="nb-NO" dirty="0"/>
              <a:t>Må vurderes konkret, ordinære/generelle driftstilskudd omfattes ikke </a:t>
            </a:r>
          </a:p>
          <a:p>
            <a:r>
              <a:rPr lang="nb-NO" dirty="0"/>
              <a:t>Avgiften kan være fradrags/kompensasjonsberettiget </a:t>
            </a:r>
          </a:p>
          <a:p>
            <a:r>
              <a:rPr lang="nb-NO" dirty="0"/>
              <a:t>En virksomhet som har regnskapsplikt må utarbeide et årsregnskap som minst består av resultat, balanse og noter. Årsregnskapet skal sendes til Regnskapsregisteret</a:t>
            </a:r>
          </a:p>
          <a:p>
            <a:r>
              <a:rPr lang="nb-NO" dirty="0"/>
              <a:t>Hvem er regnskapspliktige?</a:t>
            </a:r>
          </a:p>
          <a:p>
            <a:pPr lvl="1"/>
            <a:r>
              <a:rPr lang="nb-NO" dirty="0"/>
              <a:t>AS </a:t>
            </a:r>
          </a:p>
          <a:p>
            <a:pPr lvl="1"/>
            <a:r>
              <a:rPr lang="nb-NO" dirty="0"/>
              <a:t>Foreninger med eiendeler over MNOK 20, over 20 årsverk </a:t>
            </a:r>
          </a:p>
          <a:p>
            <a:r>
              <a:rPr lang="nb-NO" dirty="0"/>
              <a:t>Bokføringspliktige – må føre regnskap etter bokføringsreglene. </a:t>
            </a:r>
          </a:p>
          <a:p>
            <a:r>
              <a:rPr lang="nb-NO" dirty="0"/>
              <a:t>Hvem er bokføringspliktige? </a:t>
            </a:r>
          </a:p>
          <a:p>
            <a:pPr lvl="1"/>
            <a:r>
              <a:rPr lang="nb-NO" dirty="0"/>
              <a:t>Alle som leverer næringsoppgave og/eller mva-melding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664" y="230188"/>
            <a:ext cx="2556164" cy="53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6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Forening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En forening er en selveiende sammenslutning med medlemmer, som skal fremme ett eller flere formål</a:t>
            </a:r>
          </a:p>
          <a:p>
            <a:r>
              <a:rPr lang="nb-NO" dirty="0"/>
              <a:t>Foreningen sitt overskudd, sin gjeld eller formue kan ikke deles ut til medlemmene, i motsetning til et aksjeselskap der eierne for eksempel kan ta imot utbytte fra selskapet</a:t>
            </a:r>
          </a:p>
          <a:p>
            <a:r>
              <a:rPr lang="nb-NO" dirty="0"/>
              <a:t>Rettsforholdet til foreninger er ikke regulert i egen lov. Det er imidlertid, over tid, utviklet såkalte foreningsrettslige prinsipper som benyttes for å fastslå om man fyller kravene til å være registrert som forening</a:t>
            </a:r>
          </a:p>
          <a:p>
            <a:r>
              <a:rPr lang="nb-NO" dirty="0"/>
              <a:t>Vilkåret om minimum to stiftere er oppfylt </a:t>
            </a:r>
          </a:p>
          <a:p>
            <a:r>
              <a:rPr lang="nb-NO" dirty="0"/>
              <a:t>Hvordan opprette, kostnadene knyttet til opprettelsen: </a:t>
            </a:r>
          </a:p>
          <a:p>
            <a:pPr lvl="1"/>
            <a:r>
              <a:rPr lang="nb-NO" dirty="0"/>
              <a:t>Må utarbeide vedtekter, stiftelsesdokumenter og fylle ut registermelding </a:t>
            </a:r>
          </a:p>
          <a:p>
            <a:pPr lvl="1"/>
            <a:r>
              <a:rPr lang="nb-NO" dirty="0"/>
              <a:t>Gebyr på NOK 2 250</a:t>
            </a:r>
          </a:p>
          <a:p>
            <a:r>
              <a:rPr lang="nb-NO" dirty="0"/>
              <a:t>Løpende kostnader: Ev. regnskap, ingen revisjonsplikt </a:t>
            </a:r>
          </a:p>
          <a:p>
            <a:r>
              <a:rPr lang="nb-NO" dirty="0"/>
              <a:t>Pro: Enkelt å opprette, ingen kapitalbinding, stor fleksibilitet ved utformingen av vedtektene</a:t>
            </a:r>
          </a:p>
          <a:p>
            <a:r>
              <a:rPr lang="nb-NO" dirty="0"/>
              <a:t>Con: Ikke lovregulert, medlemmene kan ikke motta overskudd 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785" y="641884"/>
            <a:ext cx="2556164" cy="53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6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Aksjeselskap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Aksjeselskap er en egen juridisk person hvor eierne ikke er ansvarlig for mer enn den </a:t>
            </a:r>
            <a:r>
              <a:rPr lang="nb-NO" dirty="0">
                <a:hlinkClick r:id="rId2"/>
              </a:rPr>
              <a:t>aksjekapitalen</a:t>
            </a:r>
            <a:r>
              <a:rPr lang="nb-NO" dirty="0"/>
              <a:t> som er innbetalt</a:t>
            </a:r>
          </a:p>
          <a:p>
            <a:r>
              <a:rPr lang="nb-NO" dirty="0"/>
              <a:t>Aksjeloven krever at aksjeselskap må ha en aksjekapital på minimum 30 000 kroner </a:t>
            </a:r>
          </a:p>
          <a:p>
            <a:r>
              <a:rPr lang="nb-NO" dirty="0"/>
              <a:t>Reguleres av aksjeloven</a:t>
            </a:r>
          </a:p>
          <a:p>
            <a:r>
              <a:rPr lang="nb-NO" dirty="0"/>
              <a:t>Hvordan opprette, kostnadene knyttet til opprettelsen: </a:t>
            </a:r>
          </a:p>
          <a:p>
            <a:pPr lvl="1"/>
            <a:r>
              <a:rPr lang="nb-NO" dirty="0"/>
              <a:t>Må utarbeide vedtekter, stiftelsesdokumenter og fylle ut registermelding </a:t>
            </a:r>
          </a:p>
          <a:p>
            <a:pPr lvl="1"/>
            <a:r>
              <a:rPr lang="nb-NO" dirty="0"/>
              <a:t>Gebyr på NOK 5 570</a:t>
            </a:r>
          </a:p>
          <a:p>
            <a:r>
              <a:rPr lang="nb-NO" dirty="0"/>
              <a:t>Løpende kostnader: Ev. regnskap, kan velge bort revisor</a:t>
            </a:r>
          </a:p>
          <a:p>
            <a:r>
              <a:rPr lang="nb-NO" dirty="0"/>
              <a:t>Pro: Investorvennlig, lovregulert og fleksibelt  </a:t>
            </a:r>
          </a:p>
          <a:p>
            <a:r>
              <a:rPr lang="nb-NO" dirty="0"/>
              <a:t>Con: Binder kapital, utløser regnskapsplikt  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445" y="494520"/>
            <a:ext cx="2556164" cy="53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6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641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Hadeland Utvikling </vt:lpstr>
      <vt:lpstr>PowerPoint-presentasjon</vt:lpstr>
      <vt:lpstr>PowerPoint-presentasjon</vt:lpstr>
      <vt:lpstr>PowerPoint-presentasjon</vt:lpstr>
      <vt:lpstr>Kort om MVA, regnskapsplikt og bokføringsplikt </vt:lpstr>
      <vt:lpstr>Forening  </vt:lpstr>
      <vt:lpstr>Aksjeselskap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Lars Reinsnos</dc:creator>
  <cp:lastModifiedBy>Eivind Grønstad</cp:lastModifiedBy>
  <cp:revision>18</cp:revision>
  <dcterms:created xsi:type="dcterms:W3CDTF">2015-11-03T15:24:02Z</dcterms:created>
  <dcterms:modified xsi:type="dcterms:W3CDTF">2023-04-16T15:03:25Z</dcterms:modified>
</cp:coreProperties>
</file>