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  <p:sldMasterId id="2147483658" r:id="rId2"/>
    <p:sldMasterId id="2147483648" r:id="rId3"/>
    <p:sldMasterId id="2147483653" r:id="rId4"/>
  </p:sldMasterIdLst>
  <p:notesMasterIdLst>
    <p:notesMasterId r:id="rId16"/>
  </p:notesMasterIdLst>
  <p:sldIdLst>
    <p:sldId id="267" r:id="rId5"/>
    <p:sldId id="305" r:id="rId6"/>
    <p:sldId id="307" r:id="rId7"/>
    <p:sldId id="285" r:id="rId8"/>
    <p:sldId id="312" r:id="rId9"/>
    <p:sldId id="313" r:id="rId10"/>
    <p:sldId id="315" r:id="rId11"/>
    <p:sldId id="314" r:id="rId12"/>
    <p:sldId id="316" r:id="rId13"/>
    <p:sldId id="310" r:id="rId14"/>
    <p:sldId id="309" r:id="rId15"/>
  </p:sldIdLst>
  <p:sldSz cx="9144000" cy="6858000" type="screen4x3"/>
  <p:notesSz cx="7104063" cy="102346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58" autoAdjust="0"/>
    <p:restoredTop sz="97458"/>
  </p:normalViewPr>
  <p:slideViewPr>
    <p:cSldViewPr snapToGrid="0" snapToObjects="1">
      <p:cViewPr varScale="1">
        <p:scale>
          <a:sx n="69" d="100"/>
          <a:sy n="69" d="100"/>
        </p:scale>
        <p:origin x="13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16B4B05-62DE-43C0-9D7F-4AE814302461}" type="datetimeFigureOut">
              <a:rPr lang="nb-NO" smtClean="0"/>
              <a:t>24.03.2023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1BBEDA64-7CDF-41C2-9FE6-7B1CAF5FC2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1577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24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66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47798E-2756-864B-B8A7-25A6AE34E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101" y="1303200"/>
            <a:ext cx="7874876" cy="109307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9F2EEEF-18ED-554F-8149-4D32404E3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801" y="2664000"/>
            <a:ext cx="7874876" cy="28062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53263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E55637-3562-6948-8C40-A885F9CAB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0DF2B56-C2D5-6D4F-9D8A-4D906F85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18400"/>
            <a:ext cx="7886700" cy="3453750"/>
          </a:xfrm>
        </p:spPr>
        <p:txBody>
          <a:bodyPr/>
          <a:lstStyle/>
          <a:p>
            <a:r>
              <a:rPr lang="nb-NO" dirty="0"/>
              <a:t>Rediger tekststiler i malen
Andre nivå
Tredje nivå
Fjerde nivå
Femte nivå</a:t>
            </a:r>
          </a:p>
        </p:txBody>
      </p:sp>
    </p:spTree>
    <p:extLst>
      <p:ext uri="{BB962C8B-B14F-4D97-AF65-F5344CB8AC3E}">
        <p14:creationId xmlns:p14="http://schemas.microsoft.com/office/powerpoint/2010/main" val="356773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CF2CB1-BEB4-E449-95A5-235C3A653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4ACBB74-8E38-2E4B-BFBA-A138A3585B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318405"/>
            <a:ext cx="3886200" cy="3499945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D568608-B106-6843-A4FE-04804CEFC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318405"/>
            <a:ext cx="3886200" cy="3499945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</p:spTree>
    <p:extLst>
      <p:ext uri="{BB962C8B-B14F-4D97-AF65-F5344CB8AC3E}">
        <p14:creationId xmlns:p14="http://schemas.microsoft.com/office/powerpoint/2010/main" val="386373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47798E-2756-864B-B8A7-25A6AE34E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101" y="1303200"/>
            <a:ext cx="7874876" cy="109307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9F2EEEF-18ED-554F-8149-4D32404E3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801" y="2664000"/>
            <a:ext cx="7874876" cy="385110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607182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E55637-3562-6948-8C40-A885F9CAB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0DF2B56-C2D5-6D4F-9D8A-4D906F85E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18404"/>
            <a:ext cx="7886700" cy="4210989"/>
          </a:xfrm>
        </p:spPr>
        <p:txBody>
          <a:bodyPr/>
          <a:lstStyle/>
          <a:p>
            <a:r>
              <a:rPr lang="nb-NO" dirty="0"/>
              <a:t>Rediger tekststiler i malen
Andre nivå
Tredje nivå
Fjerde nivå
Femte nivå</a:t>
            </a:r>
          </a:p>
        </p:txBody>
      </p:sp>
    </p:spTree>
    <p:extLst>
      <p:ext uri="{BB962C8B-B14F-4D97-AF65-F5344CB8AC3E}">
        <p14:creationId xmlns:p14="http://schemas.microsoft.com/office/powerpoint/2010/main" val="9336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CF2CB1-BEB4-E449-95A5-235C3A653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4ACBB74-8E38-2E4B-BFBA-A138A3585B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318405"/>
            <a:ext cx="3886200" cy="4239563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D568608-B106-6843-A4FE-04804CEFC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318405"/>
            <a:ext cx="3886200" cy="4239563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</p:spTree>
    <p:extLst>
      <p:ext uri="{BB962C8B-B14F-4D97-AF65-F5344CB8AC3E}">
        <p14:creationId xmlns:p14="http://schemas.microsoft.com/office/powerpoint/2010/main" val="337490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theme" Target="../theme/theme3.xml"/><Relationship Id="rId9" Type="http://schemas.openxmlformats.org/officeDocument/2006/relationships/image" Target="../media/image1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theme" Target="../theme/theme4.xml"/><Relationship Id="rId9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7778AA0E-BE48-4C4A-BC9B-662BD7EECB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50" r="13367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13E733C-EB49-8249-9723-23C0D3F8FB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7342" y="880915"/>
            <a:ext cx="1619431" cy="10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9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accent2"/>
          </a:solidFill>
          <a:latin typeface="Fira Sans Book" panose="020B0503050000020004" pitchFamily="34" charset="-128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Fira Sans Book" panose="020B0503050000020004" pitchFamily="34" charset="-128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e 20">
            <a:extLst>
              <a:ext uri="{FF2B5EF4-FFF2-40B4-BE49-F238E27FC236}">
                <a16:creationId xmlns:a16="http://schemas.microsoft.com/office/drawing/2014/main" id="{832C8C59-1022-D148-941F-026F18A95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0998" y="3225374"/>
            <a:ext cx="1071609" cy="2314814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B1DF730B-74E1-A544-AD62-A5E120082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223833"/>
            <a:ext cx="2258654" cy="231457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749AE7AA-194F-FB4B-A094-5F9CD68A12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9556" y="3228474"/>
            <a:ext cx="2478863" cy="2311401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0DE94DAB-0D13-0144-899D-21D45A087AC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6814" y="3223839"/>
            <a:ext cx="1157186" cy="2314575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A51A6F7F-C63F-7D48-BC3E-FEAA9A6211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1005" y="3227294"/>
            <a:ext cx="2425880" cy="2312894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1B74A3BC-348F-DF44-8E19-E1B0DA3E282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841735" y="880915"/>
            <a:ext cx="1214573" cy="10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7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accent2"/>
          </a:solidFill>
          <a:latin typeface="Fira Sans Book" panose="020B0503050000020004" pitchFamily="34" charset="-128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Fira Sans Book" panose="020B0503050000020004" pitchFamily="34" charset="-128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834D48C-9DC7-EC4A-8C3A-D688BF5B1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02327"/>
            <a:ext cx="7886700" cy="674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D155FBB-AB73-1741-A63F-3EB8AEDE0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318327"/>
            <a:ext cx="7886700" cy="345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 dirty="0"/>
              <a:t>Rediger tekststiler i malen
Andre nivå
Tredje nivå
Fjerde nivå
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62DC127-C6CF-224B-899D-BE4EF71533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383597"/>
            <a:ext cx="1524000" cy="393700"/>
          </a:xfrm>
          <a:prstGeom prst="rect">
            <a:avLst/>
          </a:prstGeom>
        </p:spPr>
      </p:pic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C9783CC2-B6CA-A343-8258-A101BF5BA726}"/>
              </a:ext>
            </a:extLst>
          </p:cNvPr>
          <p:cNvCxnSpPr/>
          <p:nvPr userDrawn="1"/>
        </p:nvCxnSpPr>
        <p:spPr>
          <a:xfrm>
            <a:off x="629100" y="946800"/>
            <a:ext cx="78867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1B472637-9E2A-5149-BA6C-E60DD3B49092}"/>
              </a:ext>
            </a:extLst>
          </p:cNvPr>
          <p:cNvSpPr txBox="1"/>
          <p:nvPr userDrawn="1"/>
        </p:nvSpPr>
        <p:spPr>
          <a:xfrm>
            <a:off x="3525961" y="470665"/>
            <a:ext cx="36895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900" baseline="0" dirty="0">
                <a:solidFill>
                  <a:schemeClr val="accent2"/>
                </a:solidFill>
                <a:latin typeface="Fira Sans Light" panose="020B0403050000020004" pitchFamily="34" charset="-128"/>
                <a:ea typeface="Fira Sans Compressed Book" panose="020B0503050000020004" pitchFamily="34" charset="0"/>
              </a:rPr>
              <a:t>Regionrådet for Hadeland – Interkommunalt politisk råd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3EFDF72-2460-D542-8975-20972FA9948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112" y="421933"/>
            <a:ext cx="195438" cy="326212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91B308CF-721F-3A48-A0BD-8444EE7BE5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8060" y="420976"/>
            <a:ext cx="199592" cy="330358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017CD0D3-96A2-A34B-8D30-06526A8AEB1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3158" y="420976"/>
            <a:ext cx="202364" cy="334462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BEBFE412-B021-6242-A2F8-82642FAC147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260" y="420976"/>
            <a:ext cx="205257" cy="327640"/>
          </a:xfrm>
          <a:prstGeom prst="rect">
            <a:avLst/>
          </a:prstGeom>
        </p:spPr>
      </p:pic>
      <p:pic>
        <p:nvPicPr>
          <p:cNvPr id="28" name="Bilde 27">
            <a:extLst>
              <a:ext uri="{FF2B5EF4-FFF2-40B4-BE49-F238E27FC236}">
                <a16:creationId xmlns:a16="http://schemas.microsoft.com/office/drawing/2014/main" id="{F6E86356-98A5-3544-8537-102599126A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715" y="5973030"/>
            <a:ext cx="7881802" cy="90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9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accent2"/>
          </a:solidFill>
          <a:latin typeface="Fira Sans Book" panose="020B0503050000020004" pitchFamily="34" charset="-128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Fira Sans Book" panose="020B0503050000020004" pitchFamily="34" charset="-128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834D48C-9DC7-EC4A-8C3A-D688BF5B1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02327"/>
            <a:ext cx="7886700" cy="674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D155FBB-AB73-1741-A63F-3EB8AEDE0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318327"/>
            <a:ext cx="7886700" cy="4182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 dirty="0"/>
              <a:t>Rediger tekststiler i malen
Andre nivå
Tredje nivå
Fjerde nivå
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62DC127-C6CF-224B-899D-BE4EF71533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383597"/>
            <a:ext cx="1524000" cy="393700"/>
          </a:xfrm>
          <a:prstGeom prst="rect">
            <a:avLst/>
          </a:prstGeom>
        </p:spPr>
      </p:pic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C9783CC2-B6CA-A343-8258-A101BF5BA726}"/>
              </a:ext>
            </a:extLst>
          </p:cNvPr>
          <p:cNvCxnSpPr/>
          <p:nvPr userDrawn="1"/>
        </p:nvCxnSpPr>
        <p:spPr>
          <a:xfrm>
            <a:off x="629100" y="946800"/>
            <a:ext cx="78867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1B472637-9E2A-5149-BA6C-E60DD3B49092}"/>
              </a:ext>
            </a:extLst>
          </p:cNvPr>
          <p:cNvSpPr txBox="1"/>
          <p:nvPr userDrawn="1"/>
        </p:nvSpPr>
        <p:spPr>
          <a:xfrm>
            <a:off x="3504014" y="493753"/>
            <a:ext cx="36895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900" baseline="0" dirty="0">
                <a:solidFill>
                  <a:schemeClr val="accent2"/>
                </a:solidFill>
                <a:latin typeface="Fira Sans Light" panose="020B0403050000020004" pitchFamily="34" charset="-128"/>
                <a:ea typeface="Fira Sans Compressed Book" panose="020B0503050000020004" pitchFamily="34" charset="0"/>
              </a:rPr>
              <a:t>Regionrådet for Hadeland – Interkommunalt politisk råd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3EFDF72-2460-D542-8975-20972FA9948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165" y="445021"/>
            <a:ext cx="195438" cy="326212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91B308CF-721F-3A48-A0BD-8444EE7BE5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6113" y="444064"/>
            <a:ext cx="199592" cy="330358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017CD0D3-96A2-A34B-8D30-06526A8AEB1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211" y="444064"/>
            <a:ext cx="202364" cy="334462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BEBFE412-B021-6242-A2F8-82642FAC147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6313" y="444064"/>
            <a:ext cx="205257" cy="32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3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accent2"/>
          </a:solidFill>
          <a:latin typeface="Fira Sans Book" panose="020B0503050000020004" pitchFamily="34" charset="-128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Fira Sans Book" panose="020B0503050000020004" pitchFamily="34" charset="-128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ekstbarometerusn.no/" TargetMode="Externa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43498" y="2210954"/>
            <a:ext cx="3612990" cy="1093076"/>
          </a:xfrm>
        </p:spPr>
        <p:txBody>
          <a:bodyPr>
            <a:normAutofit/>
          </a:bodyPr>
          <a:lstStyle/>
          <a:p>
            <a:r>
              <a:rPr lang="nb-NO" sz="3600" b="1" dirty="0" smtClean="0"/>
              <a:t>Presentasjon Næringsstrategi</a:t>
            </a:r>
            <a:endParaRPr lang="nb-NO" sz="36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268405" y="3602465"/>
            <a:ext cx="3363177" cy="1047742"/>
          </a:xfrm>
        </p:spPr>
        <p:txBody>
          <a:bodyPr>
            <a:normAutofit lnSpcReduction="10000"/>
          </a:bodyPr>
          <a:lstStyle/>
          <a:p>
            <a:r>
              <a:rPr lang="nb-NO" sz="2400" b="1" dirty="0" smtClean="0">
                <a:solidFill>
                  <a:srgbClr val="00B050"/>
                </a:solidFill>
              </a:rPr>
              <a:t>Regionrådet for </a:t>
            </a:r>
            <a:r>
              <a:rPr lang="nb-NO" sz="2400" b="1" dirty="0">
                <a:solidFill>
                  <a:srgbClr val="00B050"/>
                </a:solidFill>
              </a:rPr>
              <a:t>H</a:t>
            </a:r>
            <a:r>
              <a:rPr lang="nb-NO" sz="2400" b="1" dirty="0" smtClean="0">
                <a:solidFill>
                  <a:srgbClr val="00B050"/>
                </a:solidFill>
              </a:rPr>
              <a:t>adeland IPR –     fredag 24. mars 2023</a:t>
            </a:r>
            <a:endParaRPr lang="nb-NO" sz="2400" b="1" dirty="0">
              <a:solidFill>
                <a:srgbClr val="00B050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28" y="955964"/>
            <a:ext cx="4284157" cy="5799293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5218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844539"/>
            <a:ext cx="7886700" cy="605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8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1302327"/>
            <a:ext cx="5522768" cy="674688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82618" y="2318400"/>
            <a:ext cx="6732732" cy="3453750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279" y="2207491"/>
            <a:ext cx="7326046" cy="4516342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  <p:sp>
        <p:nvSpPr>
          <p:cNvPr id="5" name="Ellipse 4"/>
          <p:cNvSpPr/>
          <p:nvPr/>
        </p:nvSpPr>
        <p:spPr>
          <a:xfrm>
            <a:off x="3140365" y="2835130"/>
            <a:ext cx="3971636" cy="2734398"/>
          </a:xfrm>
          <a:prstGeom prst="ellipse">
            <a:avLst/>
          </a:prstGeom>
          <a:noFill/>
          <a:ln w="1016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00B050"/>
              </a:solidFill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7" y="886925"/>
            <a:ext cx="6105877" cy="171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1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27991" y="960419"/>
            <a:ext cx="7886700" cy="674688"/>
          </a:xfrm>
        </p:spPr>
        <p:txBody>
          <a:bodyPr>
            <a:normAutofit/>
          </a:bodyPr>
          <a:lstStyle/>
          <a:p>
            <a:r>
              <a:rPr lang="nb-NO" sz="3500" b="1" dirty="0" smtClean="0"/>
              <a:t>Faktagrunnlag</a:t>
            </a:r>
            <a:endParaRPr lang="nb-NO" sz="35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2654" y="1635107"/>
            <a:ext cx="7942695" cy="3577590"/>
          </a:xfrm>
        </p:spPr>
        <p:txBody>
          <a:bodyPr/>
          <a:lstStyle/>
          <a:p>
            <a:r>
              <a:rPr lang="nb-NO" sz="2000" b="1" dirty="0" smtClean="0"/>
              <a:t>Næringsbarometer / Vekstbarometer</a:t>
            </a:r>
          </a:p>
          <a:p>
            <a:r>
              <a:rPr lang="nb-NO" sz="2000" b="1" dirty="0" smtClean="0"/>
              <a:t>Faktagrunnlag for en næringsstrategi</a:t>
            </a:r>
            <a:endParaRPr lang="nb-NO" sz="2000" dirty="0"/>
          </a:p>
          <a:p>
            <a:pPr marL="0" indent="0">
              <a:buNone/>
            </a:pPr>
            <a:r>
              <a:rPr lang="nb-NO" sz="1400" b="1" dirty="0" smtClean="0"/>
              <a:t>          (Universitetet </a:t>
            </a:r>
            <a:r>
              <a:rPr lang="nb-NO" sz="1400" b="1" dirty="0"/>
              <a:t>i </a:t>
            </a:r>
            <a:r>
              <a:rPr lang="nb-NO" sz="1400" b="1" dirty="0" smtClean="0"/>
              <a:t>Sørøst-Norge, avd. Hønefoss</a:t>
            </a:r>
            <a:r>
              <a:rPr lang="nb-NO" sz="1400" b="1" dirty="0"/>
              <a:t>)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605" y="839216"/>
            <a:ext cx="3293174" cy="4532834"/>
          </a:xfrm>
          <a:prstGeom prst="rect">
            <a:avLst/>
          </a:prstGeom>
          <a:ln w="25400">
            <a:solidFill>
              <a:schemeClr val="bg1">
                <a:lumMod val="65000"/>
              </a:schemeClr>
            </a:solidFill>
          </a:ln>
        </p:spPr>
      </p:pic>
      <p:sp>
        <p:nvSpPr>
          <p:cNvPr id="5" name="Rektangel 4"/>
          <p:cNvSpPr/>
          <p:nvPr/>
        </p:nvSpPr>
        <p:spPr>
          <a:xfrm>
            <a:off x="5261510" y="5445941"/>
            <a:ext cx="3253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>
                <a:solidFill>
                  <a:srgbClr val="0070C0"/>
                </a:solidFill>
                <a:hlinkClick r:id="rId3"/>
              </a:rPr>
              <a:t>https://vekstbarometerusn.no</a:t>
            </a:r>
            <a:r>
              <a:rPr lang="nb-NO" b="1" dirty="0" smtClean="0">
                <a:solidFill>
                  <a:srgbClr val="0070C0"/>
                </a:solidFill>
                <a:hlinkClick r:id="rId3"/>
              </a:rPr>
              <a:t>/</a:t>
            </a:r>
            <a:r>
              <a:rPr lang="nb-NO" dirty="0" smtClean="0">
                <a:solidFill>
                  <a:srgbClr val="0070C0"/>
                </a:solidFill>
              </a:rPr>
              <a:t> </a:t>
            </a:r>
            <a:endParaRPr lang="nb-NO" dirty="0">
              <a:solidFill>
                <a:srgbClr val="0070C0"/>
              </a:solidFill>
            </a:endParaRPr>
          </a:p>
        </p:txBody>
      </p:sp>
      <p:pic>
        <p:nvPicPr>
          <p:cNvPr id="7" name="Plassholder for innhold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64" y="2706255"/>
            <a:ext cx="3677661" cy="4386058"/>
          </a:xfrm>
          <a:prstGeom prst="rect">
            <a:avLst/>
          </a:prstGeom>
          <a:ln w="3175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9684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200" y="1016000"/>
            <a:ext cx="8437581" cy="49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4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1182255"/>
            <a:ext cx="7886700" cy="674688"/>
          </a:xfrm>
        </p:spPr>
        <p:txBody>
          <a:bodyPr/>
          <a:lstStyle/>
          <a:p>
            <a:pPr algn="ctr"/>
            <a:r>
              <a:rPr lang="nb-NO" b="1" dirty="0"/>
              <a:t>D</a:t>
            </a:r>
            <a:r>
              <a:rPr lang="nb-NO" b="1" dirty="0" smtClean="0"/>
              <a:t>isposisjon - innhold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597890" y="1763771"/>
            <a:ext cx="6648335" cy="406167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nb-NO" sz="1100" b="1" dirty="0" smtClean="0">
              <a:solidFill>
                <a:srgbClr val="0070C0"/>
              </a:solidFill>
            </a:endParaRPr>
          </a:p>
          <a:p>
            <a:r>
              <a:rPr lang="nb-NO" sz="1900" b="1" dirty="0" smtClean="0">
                <a:solidFill>
                  <a:srgbClr val="0070C0"/>
                </a:solidFill>
              </a:rPr>
              <a:t>Innledning  </a:t>
            </a:r>
          </a:p>
          <a:p>
            <a:pPr marL="0" indent="0">
              <a:buNone/>
            </a:pPr>
            <a:r>
              <a:rPr lang="nb-NO" sz="1900" b="1" dirty="0" smtClean="0">
                <a:solidFill>
                  <a:srgbClr val="0070C0"/>
                </a:solidFill>
              </a:rPr>
              <a:t>    </a:t>
            </a:r>
            <a:r>
              <a:rPr lang="nb-NO" sz="1100" b="1" dirty="0" smtClean="0">
                <a:solidFill>
                  <a:srgbClr val="0070C0"/>
                </a:solidFill>
              </a:rPr>
              <a:t> </a:t>
            </a:r>
            <a:r>
              <a:rPr lang="nb-NO" sz="1900" b="1" dirty="0" smtClean="0">
                <a:solidFill>
                  <a:srgbClr val="0070C0"/>
                </a:solidFill>
              </a:rPr>
              <a:t> - </a:t>
            </a:r>
            <a:r>
              <a:rPr lang="nb-NO" b="1" dirty="0" smtClean="0">
                <a:solidFill>
                  <a:srgbClr val="0070C0"/>
                </a:solidFill>
              </a:rPr>
              <a:t>Bakgrunn</a:t>
            </a:r>
          </a:p>
          <a:p>
            <a:pPr marL="0" indent="0">
              <a:buNone/>
            </a:pPr>
            <a:r>
              <a:rPr lang="nb-NO" b="1" dirty="0" smtClean="0">
                <a:solidFill>
                  <a:srgbClr val="0070C0"/>
                </a:solidFill>
              </a:rPr>
              <a:t>      - Tidligere planer </a:t>
            </a:r>
            <a:endParaRPr lang="nb-NO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b-NO" b="1" dirty="0" smtClean="0">
                <a:solidFill>
                  <a:srgbClr val="0070C0"/>
                </a:solidFill>
              </a:rPr>
              <a:t>      - Behandlinger i regionrådet</a:t>
            </a:r>
          </a:p>
          <a:p>
            <a:r>
              <a:rPr lang="nb-NO" sz="1900" b="1" dirty="0" smtClean="0">
                <a:solidFill>
                  <a:srgbClr val="0070C0"/>
                </a:solidFill>
              </a:rPr>
              <a:t>Næringslivet på Hadeland – fakta og trender </a:t>
            </a:r>
          </a:p>
          <a:p>
            <a:pPr marL="0" indent="0">
              <a:buNone/>
            </a:pPr>
            <a:r>
              <a:rPr lang="nb-NO" sz="1900" b="1" dirty="0">
                <a:solidFill>
                  <a:srgbClr val="0070C0"/>
                </a:solidFill>
              </a:rPr>
              <a:t> </a:t>
            </a:r>
            <a:r>
              <a:rPr lang="nb-NO" sz="1900" b="1" dirty="0" smtClean="0">
                <a:solidFill>
                  <a:srgbClr val="0070C0"/>
                </a:solidFill>
              </a:rPr>
              <a:t>  </a:t>
            </a:r>
            <a:r>
              <a:rPr lang="nb-NO" sz="1600" b="1" dirty="0" smtClean="0">
                <a:solidFill>
                  <a:srgbClr val="0070C0"/>
                </a:solidFill>
              </a:rPr>
              <a:t>  </a:t>
            </a:r>
            <a:r>
              <a:rPr lang="nb-NO" sz="1900" b="1" dirty="0" smtClean="0">
                <a:solidFill>
                  <a:srgbClr val="0070C0"/>
                </a:solidFill>
              </a:rPr>
              <a:t> </a:t>
            </a:r>
            <a:r>
              <a:rPr lang="nb-NO" b="1" dirty="0" smtClean="0">
                <a:solidFill>
                  <a:srgbClr val="0070C0"/>
                </a:solidFill>
              </a:rPr>
              <a:t>- Dagens næringsliv – de største bransjene </a:t>
            </a:r>
            <a:endParaRPr lang="nb-NO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b-NO" b="1" dirty="0" smtClean="0">
                <a:solidFill>
                  <a:srgbClr val="0070C0"/>
                </a:solidFill>
              </a:rPr>
              <a:t>      - Utvikling – trender</a:t>
            </a:r>
          </a:p>
          <a:p>
            <a:pPr marL="0" indent="0">
              <a:buNone/>
            </a:pPr>
            <a:r>
              <a:rPr lang="nb-NO" b="1" dirty="0">
                <a:solidFill>
                  <a:srgbClr val="0070C0"/>
                </a:solidFill>
              </a:rPr>
              <a:t> </a:t>
            </a:r>
            <a:r>
              <a:rPr lang="nb-NO" b="1" dirty="0" smtClean="0">
                <a:solidFill>
                  <a:srgbClr val="0070C0"/>
                </a:solidFill>
              </a:rPr>
              <a:t>     - Arbeidsplassdekning – pendling</a:t>
            </a:r>
          </a:p>
          <a:p>
            <a:pPr marL="0" lvl="0" indent="0">
              <a:buNone/>
            </a:pPr>
            <a:r>
              <a:rPr lang="nb-NO" b="1" dirty="0" smtClean="0">
                <a:solidFill>
                  <a:srgbClr val="0070C0"/>
                </a:solidFill>
              </a:rPr>
              <a:t>      - Ytre </a:t>
            </a:r>
            <a:r>
              <a:rPr lang="nb-NO" b="1" dirty="0">
                <a:solidFill>
                  <a:srgbClr val="0070C0"/>
                </a:solidFill>
              </a:rPr>
              <a:t>faktorer som påvirker </a:t>
            </a:r>
            <a:r>
              <a:rPr lang="nb-NO" b="1" dirty="0" smtClean="0">
                <a:solidFill>
                  <a:srgbClr val="0070C0"/>
                </a:solidFill>
              </a:rPr>
              <a:t>det å drive næringsvirksomhet på Hadeland</a:t>
            </a:r>
          </a:p>
          <a:p>
            <a:r>
              <a:rPr lang="nb-NO" sz="1900" b="1" dirty="0" smtClean="0">
                <a:solidFill>
                  <a:srgbClr val="0070C0"/>
                </a:solidFill>
              </a:rPr>
              <a:t>Næringsarealer / tomter</a:t>
            </a:r>
          </a:p>
          <a:p>
            <a:r>
              <a:rPr lang="nb-NO" sz="1900" b="1" dirty="0" smtClean="0">
                <a:solidFill>
                  <a:srgbClr val="0070C0"/>
                </a:solidFill>
              </a:rPr>
              <a:t>Næringsstrategi:</a:t>
            </a:r>
          </a:p>
          <a:p>
            <a:pPr marL="0" indent="0">
              <a:buNone/>
            </a:pPr>
            <a:r>
              <a:rPr lang="nb-NO" b="1" dirty="0" smtClean="0">
                <a:solidFill>
                  <a:srgbClr val="0070C0"/>
                </a:solidFill>
              </a:rPr>
              <a:t>      - Mål</a:t>
            </a:r>
          </a:p>
          <a:p>
            <a:pPr marL="0" indent="0">
              <a:buNone/>
            </a:pPr>
            <a:r>
              <a:rPr lang="nb-NO" b="1" dirty="0">
                <a:solidFill>
                  <a:srgbClr val="0070C0"/>
                </a:solidFill>
              </a:rPr>
              <a:t> </a:t>
            </a:r>
            <a:r>
              <a:rPr lang="nb-NO" b="1" dirty="0" smtClean="0">
                <a:solidFill>
                  <a:srgbClr val="0070C0"/>
                </a:solidFill>
              </a:rPr>
              <a:t>     - Strategier – konkrete prosjekter og tiltak</a:t>
            </a:r>
            <a:r>
              <a:rPr lang="nb-NO" sz="1600" b="1" dirty="0" smtClean="0">
                <a:solidFill>
                  <a:srgbClr val="0070C0"/>
                </a:solidFill>
              </a:rPr>
              <a:t>       </a:t>
            </a:r>
          </a:p>
          <a:p>
            <a:pPr marL="0" indent="0">
              <a:buNone/>
            </a:pPr>
            <a:endParaRPr lang="nb-NO" dirty="0" smtClean="0"/>
          </a:p>
          <a:p>
            <a:pPr marL="342900" indent="-342900">
              <a:buFont typeface="+mj-lt"/>
              <a:buAutoNum type="arabicPeriod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185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134" y="1302328"/>
            <a:ext cx="8737732" cy="436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3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53" y="979054"/>
            <a:ext cx="8817037" cy="579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6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990071"/>
            <a:ext cx="7886700" cy="575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2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59518" y="1302327"/>
            <a:ext cx="7455831" cy="674688"/>
          </a:xfrm>
        </p:spPr>
        <p:txBody>
          <a:bodyPr/>
          <a:lstStyle/>
          <a:p>
            <a:endParaRPr lang="nb-NO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973" y="988290"/>
            <a:ext cx="8087644" cy="486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3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728" y="1302327"/>
            <a:ext cx="8746543" cy="434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-tema">
  <a:themeElements>
    <a:clrScheme name="Regionrådet for Hadeland">
      <a:dk1>
        <a:srgbClr val="000000"/>
      </a:dk1>
      <a:lt1>
        <a:srgbClr val="FFFFFF"/>
      </a:lt1>
      <a:dk2>
        <a:srgbClr val="3C3C3C"/>
      </a:dk2>
      <a:lt2>
        <a:srgbClr val="E6E6E6"/>
      </a:lt2>
      <a:accent1>
        <a:srgbClr val="A6192E"/>
      </a:accent1>
      <a:accent2>
        <a:srgbClr val="007FA3"/>
      </a:accent2>
      <a:accent3>
        <a:srgbClr val="9A9500"/>
      </a:accent3>
      <a:accent4>
        <a:srgbClr val="B7CE95"/>
      </a:accent4>
      <a:accent5>
        <a:srgbClr val="7FABD2"/>
      </a:accent5>
      <a:accent6>
        <a:srgbClr val="CCCBA1"/>
      </a:accent6>
      <a:hlink>
        <a:srgbClr val="007FA3"/>
      </a:hlink>
      <a:folHlink>
        <a:srgbClr val="007F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Hadeland_bredde_2020" id="{9E232972-FEDB-694E-B97C-AF6BB107D6D7}" vid="{DBA466C3-705C-0F43-BAD3-183018CA56B3}"/>
    </a:ext>
  </a:extLst>
</a:theme>
</file>

<file path=ppt/theme/theme2.xml><?xml version="1.0" encoding="utf-8"?>
<a:theme xmlns:a="http://schemas.openxmlformats.org/drawingml/2006/main" name="3_Office-tema">
  <a:themeElements>
    <a:clrScheme name="Regionrådet for Hadeland">
      <a:dk1>
        <a:srgbClr val="000000"/>
      </a:dk1>
      <a:lt1>
        <a:srgbClr val="FFFFFF"/>
      </a:lt1>
      <a:dk2>
        <a:srgbClr val="3C3C3C"/>
      </a:dk2>
      <a:lt2>
        <a:srgbClr val="E6E6E6"/>
      </a:lt2>
      <a:accent1>
        <a:srgbClr val="A6192E"/>
      </a:accent1>
      <a:accent2>
        <a:srgbClr val="007FA3"/>
      </a:accent2>
      <a:accent3>
        <a:srgbClr val="9A9500"/>
      </a:accent3>
      <a:accent4>
        <a:srgbClr val="B7CE95"/>
      </a:accent4>
      <a:accent5>
        <a:srgbClr val="7FABD2"/>
      </a:accent5>
      <a:accent6>
        <a:srgbClr val="CCCBA1"/>
      </a:accent6>
      <a:hlink>
        <a:srgbClr val="007FA3"/>
      </a:hlink>
      <a:folHlink>
        <a:srgbClr val="007F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Hadeland_bredde_2020" id="{9E232972-FEDB-694E-B97C-AF6BB107D6D7}" vid="{42AE5429-434A-AD46-9F83-C1C5ED64D0B2}"/>
    </a:ext>
  </a:extLst>
</a:theme>
</file>

<file path=ppt/theme/theme3.xml><?xml version="1.0" encoding="utf-8"?>
<a:theme xmlns:a="http://schemas.openxmlformats.org/drawingml/2006/main" name="Office-tema">
  <a:themeElements>
    <a:clrScheme name="Regionrådet for Hadeland">
      <a:dk1>
        <a:srgbClr val="000000"/>
      </a:dk1>
      <a:lt1>
        <a:srgbClr val="FFFFFF"/>
      </a:lt1>
      <a:dk2>
        <a:srgbClr val="3C3C3C"/>
      </a:dk2>
      <a:lt2>
        <a:srgbClr val="E6E6E6"/>
      </a:lt2>
      <a:accent1>
        <a:srgbClr val="A6192E"/>
      </a:accent1>
      <a:accent2>
        <a:srgbClr val="007FA3"/>
      </a:accent2>
      <a:accent3>
        <a:srgbClr val="9A9500"/>
      </a:accent3>
      <a:accent4>
        <a:srgbClr val="B7CE95"/>
      </a:accent4>
      <a:accent5>
        <a:srgbClr val="7FABD2"/>
      </a:accent5>
      <a:accent6>
        <a:srgbClr val="CCCBA1"/>
      </a:accent6>
      <a:hlink>
        <a:srgbClr val="007FA3"/>
      </a:hlink>
      <a:folHlink>
        <a:srgbClr val="007F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Hadeland_bredde_2020" id="{9E232972-FEDB-694E-B97C-AF6BB107D6D7}" vid="{8C690E22-B5F8-E74A-BCA9-0E65C3BDF730}"/>
    </a:ext>
  </a:extLst>
</a:theme>
</file>

<file path=ppt/theme/theme4.xml><?xml version="1.0" encoding="utf-8"?>
<a:theme xmlns:a="http://schemas.openxmlformats.org/drawingml/2006/main" name="1_Office-tema">
  <a:themeElements>
    <a:clrScheme name="Regionrådet for Hadeland">
      <a:dk1>
        <a:srgbClr val="000000"/>
      </a:dk1>
      <a:lt1>
        <a:srgbClr val="FFFFFF"/>
      </a:lt1>
      <a:dk2>
        <a:srgbClr val="3C3C3C"/>
      </a:dk2>
      <a:lt2>
        <a:srgbClr val="E6E6E6"/>
      </a:lt2>
      <a:accent1>
        <a:srgbClr val="A6192E"/>
      </a:accent1>
      <a:accent2>
        <a:srgbClr val="007FA3"/>
      </a:accent2>
      <a:accent3>
        <a:srgbClr val="9A9500"/>
      </a:accent3>
      <a:accent4>
        <a:srgbClr val="B7CE95"/>
      </a:accent4>
      <a:accent5>
        <a:srgbClr val="7FABD2"/>
      </a:accent5>
      <a:accent6>
        <a:srgbClr val="CCCBA1"/>
      </a:accent6>
      <a:hlink>
        <a:srgbClr val="007FA3"/>
      </a:hlink>
      <a:folHlink>
        <a:srgbClr val="007F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Hadeland_bredde_2020" id="{9E232972-FEDB-694E-B97C-AF6BB107D6D7}" vid="{CB2EF0F5-5C9E-6C46-BD65-A9948E1F3D8E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RegionHadeland_standard_2020</Template>
  <TotalTime>5013</TotalTime>
  <Words>103</Words>
  <Application>Microsoft Office PowerPoint</Application>
  <PresentationFormat>Skjermfremvisning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11</vt:i4>
      </vt:variant>
    </vt:vector>
  </HeadingPairs>
  <TitlesOfParts>
    <vt:vector size="20" baseType="lpstr">
      <vt:lpstr>Arial</vt:lpstr>
      <vt:lpstr>Calibri</vt:lpstr>
      <vt:lpstr>Fira Sans Book</vt:lpstr>
      <vt:lpstr>Fira Sans Compressed Book</vt:lpstr>
      <vt:lpstr>Fira Sans Light</vt:lpstr>
      <vt:lpstr>2_Office-tema</vt:lpstr>
      <vt:lpstr>3_Office-tema</vt:lpstr>
      <vt:lpstr>Office-tema</vt:lpstr>
      <vt:lpstr>1_Office-tema</vt:lpstr>
      <vt:lpstr>Presentasjon Næringsstrategi</vt:lpstr>
      <vt:lpstr>Faktagrunnlag</vt:lpstr>
      <vt:lpstr>PowerPoint-presentasjon</vt:lpstr>
      <vt:lpstr>Disposisjon - innhold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Gran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Ingunn Granaasen</dc:creator>
  <cp:lastModifiedBy>Øyvind Andreas Sørlie</cp:lastModifiedBy>
  <cp:revision>93</cp:revision>
  <cp:lastPrinted>2022-10-20T09:23:27Z</cp:lastPrinted>
  <dcterms:created xsi:type="dcterms:W3CDTF">2022-10-18T08:19:59Z</dcterms:created>
  <dcterms:modified xsi:type="dcterms:W3CDTF">2023-03-24T10:11:50Z</dcterms:modified>
</cp:coreProperties>
</file>