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981" r:id="rId6"/>
    <p:sldId id="983" r:id="rId7"/>
    <p:sldId id="988" r:id="rId8"/>
    <p:sldId id="991" r:id="rId9"/>
    <p:sldId id="995" r:id="rId10"/>
    <p:sldId id="1004" r:id="rId11"/>
    <p:sldId id="257" r:id="rId12"/>
    <p:sldId id="1005" r:id="rId13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sv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sv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Bilde 13" descr="Et bilde som inneholder lys&#10;&#10;Automatisk generert beskrivelse">
            <a:extLst>
              <a:ext uri="{FF2B5EF4-FFF2-40B4-BE49-F238E27FC236}">
                <a16:creationId xmlns:a16="http://schemas.microsoft.com/office/drawing/2014/main" id="{1EC0E4C4-3BBA-4C52-A3A7-75BE9130C0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5" y="284"/>
            <a:ext cx="12190230" cy="6857433"/>
          </a:xfrm>
          <a:prstGeom prst="rect">
            <a:avLst/>
          </a:prstGeom>
        </p:spPr>
      </p:pic>
      <p:sp>
        <p:nvSpPr>
          <p:cNvPr id="8" name="Rektangel 7">
            <a:extLst>
              <a:ext uri="{FF2B5EF4-FFF2-40B4-BE49-F238E27FC236}">
                <a16:creationId xmlns:a16="http://schemas.microsoft.com/office/drawing/2014/main" id="{CB6844EF-DB8E-4AF9-9F34-9CDDDD85BE8D}"/>
              </a:ext>
            </a:extLst>
          </p:cNvPr>
          <p:cNvSpPr/>
          <p:nvPr/>
        </p:nvSpPr>
        <p:spPr>
          <a:xfrm>
            <a:off x="0" y="0"/>
            <a:ext cx="12191999" cy="6857999"/>
          </a:xfrm>
          <a:prstGeom prst="rect">
            <a:avLst/>
          </a:prstGeom>
          <a:solidFill>
            <a:srgbClr val="0085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5" name="Bilde 14" descr="Et bilde som inneholder lys&#10;&#10;Automatisk generert beskrivelse">
            <a:extLst>
              <a:ext uri="{FF2B5EF4-FFF2-40B4-BE49-F238E27FC236}">
                <a16:creationId xmlns:a16="http://schemas.microsoft.com/office/drawing/2014/main" id="{AB4C1311-1974-4179-8BD1-FE25B1F151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67"/>
            <a:ext cx="12190230" cy="6857433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25FB16F1-1EE8-4D3B-88A2-A493557A13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1992702"/>
            <a:ext cx="10515601" cy="2115784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6256FE78-5F53-46CA-9941-9ADDB62161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199" y="4200560"/>
            <a:ext cx="10515601" cy="1385593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ECF3C85-6C0C-45C2-8DDB-743694BB8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83DEDF-007E-439E-B245-CB326C4BBF91}" type="datetimeFigureOut">
              <a:rPr lang="nb-NO" smtClean="0"/>
              <a:pPr/>
              <a:t>16.04.2023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6F66373-3B7B-4945-868B-05809A950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EF2FE77-5F61-4B30-AF9D-2B98FEEE2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08F3F8D-13D9-476F-8913-874048E624AA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11" name="Grafikk 10">
            <a:extLst>
              <a:ext uri="{FF2B5EF4-FFF2-40B4-BE49-F238E27FC236}">
                <a16:creationId xmlns:a16="http://schemas.microsoft.com/office/drawing/2014/main" id="{574CA816-F730-4DAD-B5DE-49C4F8E972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45030" y="793899"/>
            <a:ext cx="2050650" cy="606747"/>
          </a:xfrm>
          <a:prstGeom prst="rect">
            <a:avLst/>
          </a:prstGeom>
        </p:spPr>
      </p:pic>
      <p:sp>
        <p:nvSpPr>
          <p:cNvPr id="12" name="TekstSylinder 11">
            <a:extLst>
              <a:ext uri="{FF2B5EF4-FFF2-40B4-BE49-F238E27FC236}">
                <a16:creationId xmlns:a16="http://schemas.microsoft.com/office/drawing/2014/main" id="{E0B9ACA4-99F9-4DE7-A0F2-D1E1F41FCEBD}"/>
              </a:ext>
            </a:extLst>
          </p:cNvPr>
          <p:cNvSpPr txBox="1"/>
          <p:nvPr/>
        </p:nvSpPr>
        <p:spPr>
          <a:xfrm>
            <a:off x="838199" y="5935013"/>
            <a:ext cx="2743200" cy="380873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nb-NO" sz="1875" b="1" dirty="0">
                <a:solidFill>
                  <a:schemeClr val="lt1"/>
                </a:solidFill>
                <a:latin typeface="+mn-lt"/>
              </a:rPr>
              <a:t>Viken viser vei.</a:t>
            </a:r>
          </a:p>
        </p:txBody>
      </p:sp>
      <p:sp>
        <p:nvSpPr>
          <p:cNvPr id="13" name="TekstSylinder 12">
            <a:extLst>
              <a:ext uri="{FF2B5EF4-FFF2-40B4-BE49-F238E27FC236}">
                <a16:creationId xmlns:a16="http://schemas.microsoft.com/office/drawing/2014/main" id="{B2AB60E0-ADDB-4CF6-84A2-C5CE855FEB70}"/>
              </a:ext>
            </a:extLst>
          </p:cNvPr>
          <p:cNvSpPr txBox="1"/>
          <p:nvPr/>
        </p:nvSpPr>
        <p:spPr>
          <a:xfrm>
            <a:off x="8610601" y="5935013"/>
            <a:ext cx="2743200" cy="380873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algn="r"/>
            <a:r>
              <a:rPr lang="nb-NO" sz="1875" b="1" dirty="0">
                <a:solidFill>
                  <a:schemeClr val="lt1"/>
                </a:solidFill>
                <a:latin typeface="+mn-lt"/>
              </a:rPr>
              <a:t>viken.no</a:t>
            </a:r>
          </a:p>
        </p:txBody>
      </p:sp>
    </p:spTree>
    <p:extLst>
      <p:ext uri="{BB962C8B-B14F-4D97-AF65-F5344CB8AC3E}">
        <p14:creationId xmlns:p14="http://schemas.microsoft.com/office/powerpoint/2010/main" val="16345002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6334198-4568-488A-88BD-EEE420951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05D93029-CD10-450F-B4B1-31547DB593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ED4D657-277E-430F-AD81-03D6A9354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3DEDF-007E-439E-B245-CB326C4BBF91}" type="datetimeFigureOut">
              <a:rPr lang="nb-NO" smtClean="0"/>
              <a:t>16.04.2023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F1AA2AE-3FE1-4D65-9C63-D2F1A5FC5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19F7687-F855-4031-93D1-879D49FA8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F3F8D-13D9-476F-8913-874048E624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88687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887B7BD8-5887-4FF4-B567-EBDCF8FF59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6924D446-5067-4070-9143-D3CBF006DB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224792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F3781F3-6661-475A-8536-46928C328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3DEDF-007E-439E-B245-CB326C4BBF91}" type="datetimeFigureOut">
              <a:rPr lang="nb-NO" smtClean="0"/>
              <a:t>16.04.2023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5AD5D99-365A-47E3-8D37-E8EDE3009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1ECA96E-82E9-4C13-BD84-9E9C0908A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F3F8D-13D9-476F-8913-874048E624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634043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FFEAEB1-8C63-49EB-BE5E-EE8BCDD77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536B4A9-0FBB-4B0C-B442-0C3235633F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9C8A982-D60A-47C1-8542-FD8F6CE522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-135017"/>
            <a:ext cx="0" cy="0"/>
          </a:xfrm>
        </p:spPr>
        <p:txBody>
          <a:bodyPr lIns="0" tIns="0" rIns="0" bIns="0"/>
          <a:lstStyle>
            <a:lvl1pPr>
              <a:defRPr sz="100"/>
            </a:lvl1pPr>
          </a:lstStyle>
          <a:p>
            <a:fld id="{7DDED0CB-21DF-4F8F-82AA-1777CF6E4355}" type="datetime1">
              <a:rPr lang="nb-NO" smtClean="0"/>
              <a:pPr/>
              <a:t>16.04.2023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3334430-C11F-4FD0-A785-DF791A41E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-135017"/>
            <a:ext cx="0" cy="0"/>
          </a:xfrm>
        </p:spPr>
        <p:txBody>
          <a:bodyPr lIns="0" tIns="0" rIns="0" bIns="0"/>
          <a:lstStyle>
            <a:lvl1pPr>
              <a:defRPr sz="100"/>
            </a:lvl1pPr>
          </a:lstStyle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F9B9117-300E-4182-A5DF-A863D28AD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/>
          <a:lstStyle/>
          <a:p>
            <a:r>
              <a:rPr lang="nb-NO" dirty="0"/>
              <a:t>Side </a:t>
            </a:r>
            <a:fld id="{FBDFE5B2-30AA-4B07-A289-8689B0294A66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8" name="Plassholder for tekst 7">
            <a:extLst>
              <a:ext uri="{FF2B5EF4-FFF2-40B4-BE49-F238E27FC236}">
                <a16:creationId xmlns:a16="http://schemas.microsoft.com/office/drawing/2014/main" id="{7E3F2D03-051D-434B-9F84-359CC71785B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77434" y="1316025"/>
            <a:ext cx="10076286" cy="461665"/>
          </a:xfrm>
        </p:spPr>
        <p:txBody>
          <a:bodyPr>
            <a:sp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3000">
                <a:latin typeface="+mn-lt"/>
              </a:defRPr>
            </a:lvl1pPr>
            <a:lvl2pPr marL="235744" indent="0">
              <a:buNone/>
              <a:defRPr sz="3000"/>
            </a:lvl2pPr>
            <a:lvl3pPr marL="825103" indent="0">
              <a:buNone/>
              <a:defRPr sz="3000"/>
            </a:lvl3pPr>
            <a:lvl4pPr marL="824850" indent="0">
              <a:buNone/>
              <a:defRPr sz="3000"/>
            </a:lvl4pPr>
            <a:lvl5pPr marL="824850" indent="0">
              <a:buNone/>
              <a:defRPr sz="30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645206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3930DA7-9335-4E46-9D83-420FC8BE55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5CC9872-E4D6-4729-80A2-7FA451248D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755666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14C5C33-0EC6-416F-9FED-B905746D5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3DEDF-007E-439E-B245-CB326C4BBF91}" type="datetimeFigureOut">
              <a:rPr lang="nb-NO" smtClean="0"/>
              <a:t>16.04.2023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8E329F5-FA29-4C37-A90C-58A8BB5AD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8D4DB3E-5BB2-449A-836D-41ECA9D5A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F3F8D-13D9-476F-8913-874048E624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9295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E3B996AA-813C-4393-9F52-9E67F660C37B}"/>
              </a:ext>
            </a:extLst>
          </p:cNvPr>
          <p:cNvSpPr/>
          <p:nvPr/>
        </p:nvSpPr>
        <p:spPr>
          <a:xfrm>
            <a:off x="0" y="0"/>
            <a:ext cx="12191999" cy="6857999"/>
          </a:xfrm>
          <a:prstGeom prst="rect">
            <a:avLst/>
          </a:prstGeom>
          <a:solidFill>
            <a:srgbClr val="0085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7" name="Bilde 6" descr="Et bilde som inneholder lys&#10;&#10;Automatisk generert beskrivelse">
            <a:extLst>
              <a:ext uri="{FF2B5EF4-FFF2-40B4-BE49-F238E27FC236}">
                <a16:creationId xmlns:a16="http://schemas.microsoft.com/office/drawing/2014/main" id="{0BDC3821-D527-4E0F-A98A-A81496CC34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5" y="284"/>
            <a:ext cx="12190230" cy="6857433"/>
          </a:xfrm>
          <a:prstGeom prst="rect">
            <a:avLst/>
          </a:prstGeom>
        </p:spPr>
      </p:pic>
      <p:pic>
        <p:nvPicPr>
          <p:cNvPr id="10" name="Grafikk 9">
            <a:extLst>
              <a:ext uri="{FF2B5EF4-FFF2-40B4-BE49-F238E27FC236}">
                <a16:creationId xmlns:a16="http://schemas.microsoft.com/office/drawing/2014/main" id="{EEBF25F2-BB38-4E81-B282-1DE7133F2C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44550" y="5811418"/>
            <a:ext cx="1271700" cy="376271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CCDF03F7-47D2-4877-AC0A-7688E621A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F31CA81-E160-44B0-9B09-C692BA6646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996690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3DFEFA9-8ACF-4E16-90FE-BFCB7FCDF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83DEDF-007E-439E-B245-CB326C4BBF91}" type="datetimeFigureOut">
              <a:rPr lang="nb-NO" smtClean="0"/>
              <a:pPr/>
              <a:t>16.04.2023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DB20001-282F-4522-9EFF-D58281A08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3C8F343-FEA5-4C86-82E5-14F874748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08F3F8D-13D9-476F-8913-874048E624AA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50871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1FFB490-A0CF-49D4-8077-470CDBD42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E36BB0B-C5F9-4A85-A411-E471F454BC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76884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B987532E-3195-4ACC-86DC-E803028436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76884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07F47C6B-B370-4C90-9024-AE409FC2A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3DEDF-007E-439E-B245-CB326C4BBF91}" type="datetimeFigureOut">
              <a:rPr lang="nb-NO" smtClean="0"/>
              <a:t>16.04.2023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8C0D8A6-DB8D-4804-96E0-E4C863F97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584FA741-8081-4331-A638-192B777FC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F3F8D-13D9-476F-8913-874048E624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89792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D09A8A7-6FE4-4DE0-B7AF-582FB71A86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F108D989-E242-4369-936D-63DF837E15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AAA7E22A-E1CB-4C22-9E6C-B495F5FBF9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084842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718D5030-0534-4B66-97ED-8F27E3ACCA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2CDC1207-99F2-4870-9FC0-404BEE62E6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084842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72C29777-B62C-40C2-82A1-39E336EA9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3DEDF-007E-439E-B245-CB326C4BBF91}" type="datetimeFigureOut">
              <a:rPr lang="nb-NO" smtClean="0"/>
              <a:t>16.04.2023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E74FBCCE-9547-42CE-B859-3D0BA2C9D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84D93BC5-9A96-442F-94F8-7BC7B4E82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F3F8D-13D9-476F-8913-874048E624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99139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7E97353-65B1-45D8-A4A1-9F999D7E6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5BF752D4-D5C1-4D83-A1B0-D4434A9E8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3DEDF-007E-439E-B245-CB326C4BBF91}" type="datetimeFigureOut">
              <a:rPr lang="nb-NO" smtClean="0"/>
              <a:t>16.04.2023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7E89A836-AE22-48B2-9FDE-A2E01D97E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088F98E1-A198-4A85-A1A8-21B230CB3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F3F8D-13D9-476F-8913-874048E624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41804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75E71CAA-387C-408D-AAB9-5A3648D15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3DEDF-007E-439E-B245-CB326C4BBF91}" type="datetimeFigureOut">
              <a:rPr lang="nb-NO" smtClean="0"/>
              <a:t>16.04.2023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F53FCBA4-A28C-462F-919D-93245657F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EEC3F32E-D2E4-488F-82C3-9767AE879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F3F8D-13D9-476F-8913-874048E624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51090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9A373A2-8227-45DE-A8C5-701023390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5C4FB4E-2108-4131-846B-367FEFC33C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60249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820D9D36-EE8F-45DE-9B91-9D90745558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53251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7DB524CA-745F-4AC4-89A5-11412CA18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3DEDF-007E-439E-B245-CB326C4BBF91}" type="datetimeFigureOut">
              <a:rPr lang="nb-NO" smtClean="0"/>
              <a:t>16.04.2023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C508DFA5-DCEB-413C-B6DA-7EE03E9A2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37D4325A-F722-4DCD-8530-C3211F5A0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F3F8D-13D9-476F-8913-874048E624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37555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9E7F5C5-84A2-452D-A4F4-18E325220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8FB7D057-224F-4DB6-AC96-7117AE1C37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53251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16564CCD-795B-454B-AB0A-D114F9E71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3DEDF-007E-439E-B245-CB326C4BBF91}" type="datetimeFigureOut">
              <a:rPr lang="nb-NO" smtClean="0"/>
              <a:t>16.04.2023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C33FC0AB-8656-40E4-858B-E1B34FB59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D5DEBF97-1FC0-4D5B-85FD-B421103F2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F3F8D-13D9-476F-8913-874048E624AA}" type="slidenum">
              <a:rPr lang="nb-NO" smtClean="0"/>
              <a:t>‹#›</a:t>
            </a:fld>
            <a:endParaRPr lang="nb-NO"/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1D3E6DAC-CCCF-4CE2-8091-8CD81CA653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0"/>
            <a:ext cx="7008812" cy="68579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på ikonet for å legge til et bilde</a:t>
            </a:r>
          </a:p>
        </p:txBody>
      </p:sp>
    </p:spTree>
    <p:extLst>
      <p:ext uri="{BB962C8B-B14F-4D97-AF65-F5344CB8AC3E}">
        <p14:creationId xmlns:p14="http://schemas.microsoft.com/office/powerpoint/2010/main" val="1714330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sv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73B3E75E-2741-44D0-A59D-CE517F62942A}"/>
              </a:ext>
            </a:extLst>
          </p:cNvPr>
          <p:cNvSpPr/>
          <p:nvPr/>
        </p:nvSpPr>
        <p:spPr>
          <a:xfrm>
            <a:off x="0" y="0"/>
            <a:ext cx="12191999" cy="6857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C6390C31-2FDB-4F0F-9A34-71F2A5E9A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0148BFB-E633-4D94-BACF-7268B29C9E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7688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91620F2-F337-4AA8-A484-6EFDE69D71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nb-NO" sz="1200" kern="1200" smtClean="0">
                <a:solidFill>
                  <a:srgbClr val="003B5C"/>
                </a:solidFill>
                <a:latin typeface="+mn-lt"/>
                <a:ea typeface="+mn-ea"/>
                <a:cs typeface="+mn-cs"/>
              </a:defRPr>
            </a:lvl1pPr>
          </a:lstStyle>
          <a:p>
            <a:fld id="{F583DEDF-007E-439E-B245-CB326C4BBF91}" type="datetimeFigureOut">
              <a:rPr lang="nb-NO" smtClean="0"/>
              <a:pPr/>
              <a:t>16.04.2023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9A6F4E6-30AC-47DF-AACB-6B620CCC85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nb-NO" sz="1200" kern="1200" smtClean="0">
                <a:solidFill>
                  <a:srgbClr val="003B5C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6E93409-E736-42E8-A73A-F269D95F7D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nb-NO" sz="1200" kern="1200" smtClean="0">
                <a:solidFill>
                  <a:srgbClr val="003B5C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08F3F8D-13D9-476F-8913-874048E624AA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7" name="Grafikk 6">
            <a:extLst>
              <a:ext uri="{FF2B5EF4-FFF2-40B4-BE49-F238E27FC236}">
                <a16:creationId xmlns:a16="http://schemas.microsoft.com/office/drawing/2014/main" id="{F4CDA52A-4DB1-4CAF-BA43-1B18932D1274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838200" y="5811700"/>
            <a:ext cx="1271700" cy="376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184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3B5C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3B5C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Calibri Light" panose="020F0302020204030204" pitchFamily="34" charset="0"/>
        <a:buChar char="‒"/>
        <a:defRPr sz="2400" kern="1200">
          <a:solidFill>
            <a:srgbClr val="003B5C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Calibri Light" panose="020F0302020204030204" pitchFamily="34" charset="0"/>
        <a:buChar char="‒"/>
        <a:defRPr sz="2000" kern="1200">
          <a:solidFill>
            <a:srgbClr val="003B5C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Calibri Light" panose="020F0302020204030204" pitchFamily="34" charset="0"/>
        <a:buChar char="‒"/>
        <a:defRPr sz="1800" kern="1200">
          <a:solidFill>
            <a:srgbClr val="003B5C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Calibri Light" panose="020F0302020204030204" pitchFamily="34" charset="0"/>
        <a:buChar char="‒"/>
        <a:defRPr sz="1800" kern="1200">
          <a:solidFill>
            <a:srgbClr val="003B5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DDF8D89-661D-4C47-87DA-313E510799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2146852"/>
            <a:ext cx="10386392" cy="1722783"/>
          </a:xfrm>
        </p:spPr>
        <p:txBody>
          <a:bodyPr>
            <a:normAutofit/>
          </a:bodyPr>
          <a:lstStyle/>
          <a:p>
            <a:r>
              <a:rPr lang="nb-NO" sz="4800" dirty="0"/>
              <a:t>Nasjonal transportplan 2025-2036</a:t>
            </a:r>
            <a:br>
              <a:rPr lang="nb-NO" sz="4800" dirty="0"/>
            </a:br>
            <a:r>
              <a:rPr lang="nb-NO" sz="3600" dirty="0"/>
              <a:t>Møte Hadelandsregionen 24. mars 2023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6562734D-2C4F-4AD1-AC8A-247D8A9700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199" y="4055165"/>
            <a:ext cx="10538792" cy="1411357"/>
          </a:xfrm>
        </p:spPr>
        <p:txBody>
          <a:bodyPr>
            <a:normAutofit/>
          </a:bodyPr>
          <a:lstStyle/>
          <a:p>
            <a:endParaRPr lang="nb-NO" sz="3200" dirty="0"/>
          </a:p>
          <a:p>
            <a:r>
              <a:rPr lang="nb-NO" sz="3200" dirty="0"/>
              <a:t>Fylkesråd Olav Skinnes</a:t>
            </a:r>
          </a:p>
          <a:p>
            <a:endParaRPr lang="nb-NO" sz="3200" dirty="0"/>
          </a:p>
          <a:p>
            <a:endParaRPr lang="nb-NO" sz="3200" dirty="0"/>
          </a:p>
        </p:txBody>
      </p:sp>
    </p:spTree>
    <p:extLst>
      <p:ext uri="{BB962C8B-B14F-4D97-AF65-F5344CB8AC3E}">
        <p14:creationId xmlns:p14="http://schemas.microsoft.com/office/powerpoint/2010/main" val="1623921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BCFC728-A96C-1480-A18E-9FC61CD00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dirty="0"/>
              <a:t>Ny NTP: Nasjonal transportplan 2025-2036</a:t>
            </a:r>
            <a:br>
              <a:rPr lang="nb-NO" dirty="0"/>
            </a:b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A9DEC46-E174-7092-2EC1-658156285F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775791"/>
            <a:ext cx="10817088" cy="3818674"/>
          </a:xfrm>
        </p:spPr>
        <p:txBody>
          <a:bodyPr>
            <a:normAutofit/>
          </a:bodyPr>
          <a:lstStyle/>
          <a:p>
            <a:endParaRPr lang="nb-NO" sz="2400" dirty="0"/>
          </a:p>
          <a:p>
            <a:r>
              <a:rPr lang="nb-NO" sz="2400" dirty="0"/>
              <a:t>Gjeldende NTP for perioden 2022-2033 ble behandlet av Stortinget i juni 2021.</a:t>
            </a:r>
          </a:p>
          <a:p>
            <a:r>
              <a:rPr lang="nb-NO" sz="2400" dirty="0"/>
              <a:t>Regjeringen har besluttet at neste NTP skal legges fram ett år tidligere enn ordinær rullering skulle tilsi. Stortingsmeldingen om ny NTP legges fram våren 2024.</a:t>
            </a:r>
          </a:p>
          <a:p>
            <a:r>
              <a:rPr lang="nb-NO" sz="2400" dirty="0"/>
              <a:t>Regjeringen mener vi må ha en transportplan som er oppdatert og tilpasset Norges framtidige transportbehov.</a:t>
            </a:r>
          </a:p>
          <a:p>
            <a:r>
              <a:rPr lang="nb-NO" sz="2400" dirty="0"/>
              <a:t>Det økonomiske handlingsrommet vil bli redusert framover. I tillegg kommer konsekvensene av hendelsene i verdensøkonomien. </a:t>
            </a:r>
          </a:p>
          <a:p>
            <a:r>
              <a:rPr lang="nb-NO" sz="2400" dirty="0"/>
              <a:t>Det må forventes strengere prioriteringer enn ved gjeldende NTP. </a:t>
            </a:r>
          </a:p>
          <a:p>
            <a:pPr marL="0" indent="0">
              <a:buNone/>
            </a:pPr>
            <a:endParaRPr lang="nb-NO" sz="2400" dirty="0"/>
          </a:p>
          <a:p>
            <a:endParaRPr lang="nb-NO" sz="2400" dirty="0"/>
          </a:p>
          <a:p>
            <a:endParaRPr lang="nb-NO" sz="2400" dirty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169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FE6FB96-4A2E-7430-8DEF-3FFDE1FBB5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/>
              <a:t>Ny NTP forts.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0A27C16-0801-886E-45AD-FF3A4D959E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7252"/>
            <a:ext cx="10515600" cy="402922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b-NO" sz="2400" dirty="0"/>
              <a:t>Departementene har gitt de statlige transportvirksomhetene to hovedoppdrag:</a:t>
            </a:r>
          </a:p>
          <a:p>
            <a:pPr marL="0" indent="0">
              <a:buNone/>
            </a:pPr>
            <a:r>
              <a:rPr lang="nb-NO" sz="2400" dirty="0"/>
              <a:t>	- Et utredningsoppdrag (deler av oppdraget hadde frist 1. oktober 2022, resten hadde frist 22. januar 2023).</a:t>
            </a:r>
          </a:p>
          <a:p>
            <a:pPr marL="0" indent="0">
              <a:buNone/>
            </a:pPr>
            <a:r>
              <a:rPr lang="nb-NO" sz="2400" dirty="0"/>
              <a:t>	- Et prioriteringsoppdrag (med frist 31. mars 2023).</a:t>
            </a:r>
          </a:p>
          <a:p>
            <a:pPr marL="0" indent="0">
              <a:buNone/>
            </a:pPr>
            <a:r>
              <a:rPr lang="nb-NO" sz="2400" dirty="0"/>
              <a:t>Utredningsoppdraget skal:</a:t>
            </a:r>
          </a:p>
          <a:p>
            <a:pPr>
              <a:buFontTx/>
              <a:buChar char="-"/>
            </a:pPr>
            <a:r>
              <a:rPr lang="nb-NO" sz="2400" dirty="0"/>
              <a:t>Framskaffe kunnskap om utviklingstrekk og trender, og hvordan de påvirker transportetterspørselen framover.</a:t>
            </a:r>
          </a:p>
          <a:p>
            <a:pPr>
              <a:buFontTx/>
              <a:buChar char="-"/>
            </a:pPr>
            <a:r>
              <a:rPr lang="nb-NO" sz="2400" dirty="0"/>
              <a:t>Gi svar på utfordringer og behov som bør løses/dekkes.</a:t>
            </a:r>
          </a:p>
          <a:p>
            <a:pPr>
              <a:buFontTx/>
              <a:buChar char="-"/>
            </a:pPr>
            <a:r>
              <a:rPr lang="nb-NO" sz="2400" dirty="0"/>
              <a:t>Gi et solid faglig grunnlag for senere å kunne tilrå prioriteringer av ressursbruken.</a:t>
            </a:r>
          </a:p>
          <a:p>
            <a:pPr marL="0" indent="0">
              <a:buNone/>
            </a:pPr>
            <a:r>
              <a:rPr lang="nb-NO" sz="2400" dirty="0"/>
              <a:t>I prioriteringsoppdraget skal transportvirksomhetene komme med forslag til ressursbruk innenfor en økonomisk ramme som tar utgangspunkt i regjeringens budsjettproposisjon til Stortinget for 2023 (kan bli endret </a:t>
            </a:r>
            <a:r>
              <a:rPr lang="nb-NO" sz="2400"/>
              <a:t>i meldingen).</a:t>
            </a:r>
            <a:endParaRPr lang="nb-NO" sz="2400" dirty="0"/>
          </a:p>
          <a:p>
            <a:pPr lvl="1"/>
            <a:endParaRPr lang="nb-NO" dirty="0"/>
          </a:p>
          <a:p>
            <a:pPr lvl="1"/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32834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BDF2B32-37D5-7F22-D071-7C5040FC9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/>
              <a:t>NTP 2025-2036 - medvirkning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9827747-CE20-C2D6-4F43-542F72BAE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08718"/>
            <a:ext cx="10806404" cy="3485747"/>
          </a:xfrm>
        </p:spPr>
        <p:txBody>
          <a:bodyPr>
            <a:normAutofit/>
          </a:bodyPr>
          <a:lstStyle/>
          <a:p>
            <a:r>
              <a:rPr lang="nb-NO" sz="2400" dirty="0"/>
              <a:t>KS har koordinert dialogen mellom transportvirksomhetene og fylkeskommunene. Det har vært stor grad av enighet mellom fylkeskommunene. </a:t>
            </a:r>
          </a:p>
          <a:p>
            <a:r>
              <a:rPr lang="nb-NO" sz="2400" dirty="0"/>
              <a:t>Innspill også gjennom Østlandssamarbeidet.</a:t>
            </a:r>
          </a:p>
          <a:p>
            <a:r>
              <a:rPr lang="nb-NO" sz="2400" dirty="0"/>
              <a:t>Det ble avholdt administrative innspillsmøter høsten 2022.</a:t>
            </a:r>
          </a:p>
          <a:p>
            <a:r>
              <a:rPr lang="nb-NO" sz="2400" dirty="0"/>
              <a:t>Viken fylkeskommune avholdt dialogmøte med kommunene/kommuneregionene 14. november 2022. Oppfølgende møter på Teams 14. februar og 24. april.</a:t>
            </a:r>
          </a:p>
          <a:p>
            <a:r>
              <a:rPr lang="nb-NO" sz="2400" dirty="0"/>
              <a:t>Orienteringer til fylkestingets komite for samferdsel 16. november 2022 og 25. januar 2023.</a:t>
            </a:r>
          </a:p>
          <a:p>
            <a:pPr marL="0" indent="0">
              <a:buNone/>
            </a:pPr>
            <a:endParaRPr lang="nb-NO" sz="2400" dirty="0"/>
          </a:p>
          <a:p>
            <a:pPr marL="0" indent="0">
              <a:buNone/>
            </a:pP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76582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68D3180-32AB-1251-AE9D-1D8ED9549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/>
              <a:t>NTP 2025-2036. Vikens innspill desember 2022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3CAFA63-FE2C-D170-C246-AB61EF6FC2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684565" cy="3407856"/>
          </a:xfrm>
        </p:spPr>
        <p:txBody>
          <a:bodyPr>
            <a:normAutofit/>
          </a:bodyPr>
          <a:lstStyle/>
          <a:p>
            <a:r>
              <a:rPr lang="nb-NO" sz="2400" dirty="0"/>
              <a:t>Fylkeskommunene var invitert til innspillsmøte med de to ansvarlige statsrådene 12. desember. </a:t>
            </a:r>
          </a:p>
          <a:p>
            <a:r>
              <a:rPr lang="nb-NO" sz="2400" dirty="0"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Times New Roman" panose="02020603050405020304" pitchFamily="18" charset="0"/>
              </a:rPr>
              <a:t>I forkant av møtet hadde fylkesrådet avgitt en sak med Vikens foreløpige innspill om utfordringsbildet for ny NTP. </a:t>
            </a:r>
          </a:p>
          <a:p>
            <a:r>
              <a:rPr lang="nb-NO" sz="2400" dirty="0">
                <a:latin typeface="Calibri Light" panose="020F0302020204030204" pitchFamily="34" charset="0"/>
                <a:ea typeface="Calibri Light" panose="020F0302020204030204" pitchFamily="34" charset="0"/>
                <a:cs typeface="Times New Roman" panose="02020603050405020304" pitchFamily="18" charset="0"/>
              </a:rPr>
              <a:t>Saken </a:t>
            </a:r>
            <a:r>
              <a:rPr lang="nb-NO" sz="2400" dirty="0"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Times New Roman" panose="02020603050405020304" pitchFamily="18" charset="0"/>
              </a:rPr>
              <a:t>tok utgangspunkt i saksgrunnlaget </a:t>
            </a:r>
            <a:r>
              <a:rPr lang="nb-NO" sz="2400" dirty="0">
                <a:latin typeface="Calibri Light" panose="020F0302020204030204" pitchFamily="34" charset="0"/>
                <a:ea typeface="Calibri Light" panose="020F0302020204030204" pitchFamily="34" charset="0"/>
                <a:cs typeface="Times New Roman" panose="02020603050405020304" pitchFamily="18" charset="0"/>
              </a:rPr>
              <a:t>som var sendt ut til </a:t>
            </a:r>
            <a:r>
              <a:rPr lang="nb-NO" sz="2400" dirty="0"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Times New Roman" panose="02020603050405020304" pitchFamily="18" charset="0"/>
              </a:rPr>
              <a:t>dialogmøtet med kommunene og innspillene fra møtet</a:t>
            </a:r>
            <a:r>
              <a:rPr lang="nb-NO" sz="2400" dirty="0">
                <a:latin typeface="Calibri Light" panose="020F0302020204030204" pitchFamily="34" charset="0"/>
                <a:ea typeface="Calibri Light" panose="020F0302020204030204" pitchFamily="34" charset="0"/>
                <a:cs typeface="Times New Roman" panose="02020603050405020304" pitchFamily="18" charset="0"/>
              </a:rPr>
              <a:t>. Saken bygde også på fylkestingets vedtak fra mai 2020 i forbindelse med NTP 2022-2033.</a:t>
            </a:r>
            <a:endParaRPr lang="nb-NO" sz="2400" dirty="0">
              <a:effectLst/>
              <a:latin typeface="Calibri Light" panose="020F0302020204030204" pitchFamily="34" charset="0"/>
              <a:ea typeface="Calibri Light" panose="020F0302020204030204" pitchFamily="34" charset="0"/>
              <a:cs typeface="Times New Roman" panose="02020603050405020304" pitchFamily="18" charset="0"/>
            </a:endParaRPr>
          </a:p>
          <a:p>
            <a:endParaRPr lang="nb-NO" sz="2400" dirty="0">
              <a:effectLst/>
              <a:latin typeface="Calibri Light" panose="020F0302020204030204" pitchFamily="34" charset="0"/>
              <a:ea typeface="Calibri Light" panose="020F03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b-NO" sz="2400" dirty="0">
              <a:latin typeface="Calibri Light" panose="020F0302020204030204" pitchFamily="34" charset="0"/>
              <a:ea typeface="Calibri Light" panose="020F0302020204030204" pitchFamily="34" charset="0"/>
              <a:cs typeface="Times New Roman" panose="02020603050405020304" pitchFamily="18" charset="0"/>
            </a:endParaRP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36488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B1E3B2C-23FD-DA70-B304-8A23D652D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367865" cy="754547"/>
          </a:xfrm>
        </p:spPr>
        <p:txBody>
          <a:bodyPr>
            <a:normAutofit fontScale="90000"/>
          </a:bodyPr>
          <a:lstStyle/>
          <a:p>
            <a:r>
              <a:rPr lang="nb-NO" sz="3200" dirty="0"/>
              <a:t>Vikens foreløpige innspill desember 2022: </a:t>
            </a:r>
            <a:r>
              <a:rPr lang="nb-NO" sz="3200" u="sng" dirty="0"/>
              <a:t>Endringer og nye utfordringer/temaer siden forrige NTP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0B3DDCE-949B-A40A-1440-F65B7876BE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060174"/>
            <a:ext cx="10515601" cy="473765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nb-NO" sz="2100" dirty="0"/>
          </a:p>
          <a:p>
            <a:r>
              <a:rPr lang="nb-NO" sz="2500" dirty="0"/>
              <a:t>Nasjonal transportplan må være en samlet plan for et helhetlig transportsystem.</a:t>
            </a:r>
          </a:p>
          <a:p>
            <a:r>
              <a:rPr lang="nb-NO" sz="2500" dirty="0"/>
              <a:t>Statens virkemidler må være bedre koordinert.</a:t>
            </a:r>
          </a:p>
          <a:p>
            <a:r>
              <a:rPr lang="nb-NO" sz="2500" dirty="0"/>
              <a:t>Forfallet på fylkesveinettet.</a:t>
            </a:r>
          </a:p>
          <a:p>
            <a:r>
              <a:rPr lang="nb-NO" sz="2500" dirty="0"/>
              <a:t>Den økonomiske situasjonen for driften av kollektivtrafikken i en omstillingsperiode.</a:t>
            </a:r>
          </a:p>
          <a:p>
            <a:r>
              <a:rPr lang="nb-NO" sz="2500" dirty="0"/>
              <a:t>Ambisjonene for InterCity må ligge fast i ny NTP, selv om det kan være nødvendig med en mer trinnvis utbygging.</a:t>
            </a:r>
          </a:p>
          <a:p>
            <a:r>
              <a:rPr lang="nb-NO" sz="2500" dirty="0"/>
              <a:t>Forutsigbare rammer for byområdene. Snarlig avklaring av byvekstavtaler for Nedre Glomma og Buskerudbyen.</a:t>
            </a:r>
          </a:p>
          <a:p>
            <a:r>
              <a:rPr lang="nb-NO" sz="2500" dirty="0"/>
              <a:t>Ulykkessituasjonen for gående og syklende.</a:t>
            </a:r>
          </a:p>
          <a:p>
            <a:r>
              <a:rPr lang="nb-NO" sz="2500" dirty="0"/>
              <a:t>Energisituasjonen for transportsektoren og konsekvenser for Norges klima- og miljømål.</a:t>
            </a:r>
          </a:p>
          <a:p>
            <a:r>
              <a:rPr lang="nb-NO" sz="2500" dirty="0"/>
              <a:t>Statens rolle ved etablering av lade- og fylleinfrastruktur for næringstransporten, særlig i spredtbygde strøk.</a:t>
            </a:r>
          </a:p>
          <a:p>
            <a:r>
              <a:rPr lang="nb-NO" sz="2500" dirty="0"/>
              <a:t>Forutsigbarhet i NTP-prosessen, med tidsplan for møter og høringer.</a:t>
            </a:r>
          </a:p>
          <a:p>
            <a:pPr marL="0" indent="0">
              <a:buNone/>
            </a:pPr>
            <a:r>
              <a:rPr lang="nb-NO" sz="2200" dirty="0"/>
              <a:t> </a:t>
            </a:r>
          </a:p>
          <a:p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2532115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BC02BC8-AF71-7156-3824-07DF29BE4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/>
              <a:t>Høring på ny NTP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A18EC1E-0AE8-48F1-8A6B-A1DB58C135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5535"/>
            <a:ext cx="10515600" cy="3998930"/>
          </a:xfrm>
        </p:spPr>
        <p:txBody>
          <a:bodyPr>
            <a:normAutofit fontScale="92500"/>
          </a:bodyPr>
          <a:lstStyle/>
          <a:p>
            <a:r>
              <a:rPr lang="nb-NO" sz="2400" dirty="0"/>
              <a:t>Samferdselsdepartementet har opplyst at svarene på utredningsoppdraget (frist 22. januar) og prioriteringsoppdraget (frist 31. mars) vil bli sendt på høring i begynnelsen av april med høringsfrist ca. 1. juli.</a:t>
            </a:r>
          </a:p>
          <a:p>
            <a:r>
              <a:rPr lang="nb-NO" sz="2400" dirty="0"/>
              <a:t>Det er ingen indikasjoner på at innholdet i selve stortingsmeldingen vi bli sendt på høring.    </a:t>
            </a:r>
          </a:p>
          <a:p>
            <a:r>
              <a:rPr lang="nb-NO" sz="2400" dirty="0"/>
              <a:t>Det blir ikke tid til skriftlig prosess med kommunene om prioriteringene. Møtene skal dekke behovet.</a:t>
            </a:r>
          </a:p>
          <a:p>
            <a:r>
              <a:rPr lang="nb-NO" sz="2400"/>
              <a:t>Østlandssamarbeidet </a:t>
            </a:r>
            <a:r>
              <a:rPr lang="nb-NO" sz="2400" dirty="0"/>
              <a:t>planlegger NTP-konferanse i samarbeid med bl.a. NHO 4. mai.</a:t>
            </a:r>
          </a:p>
          <a:p>
            <a:r>
              <a:rPr lang="nb-NO" sz="2400" u="sng" dirty="0"/>
              <a:t>Fylkesrådet legger opp til Vikens høringssvar om begge oppdragene vil bli fremmet i midten av mai. Deretter behandling i komiteene. Behandling i fylkestinget 21. juni.</a:t>
            </a:r>
          </a:p>
          <a:p>
            <a:r>
              <a:rPr lang="nb-NO" sz="2400" dirty="0"/>
              <a:t>Departementene har varslet nye møter på politisk nivå med fylkeskommunene høsten 2023.</a:t>
            </a:r>
            <a:endParaRPr lang="nb-NO" sz="2400" dirty="0">
              <a:effectLst/>
              <a:latin typeface="Calibri Light" panose="020F0302020204030204" pitchFamily="34" charset="0"/>
              <a:ea typeface="Calibri Light" panose="020F0302020204030204" pitchFamily="34" charset="0"/>
              <a:cs typeface="Times New Roman" panose="02020603050405020304" pitchFamily="18" charset="0"/>
            </a:endParaRPr>
          </a:p>
          <a:p>
            <a:endParaRPr lang="nb-NO" sz="2400" dirty="0"/>
          </a:p>
          <a:p>
            <a:endParaRPr lang="nb-NO" sz="2400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057994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D9E1D07-58BF-AEA8-9E1B-A40129965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dirty="0"/>
              <a:t>Utredning, mulig persontrafikk Roa - Hokksund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A1F03EE-B2FE-6805-B9DE-8D84C54886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0227"/>
            <a:ext cx="10651435" cy="3441064"/>
          </a:xfrm>
        </p:spPr>
        <p:txBody>
          <a:bodyPr>
            <a:normAutofit/>
          </a:bodyPr>
          <a:lstStyle/>
          <a:p>
            <a:r>
              <a:rPr lang="nb-NO" dirty="0"/>
              <a:t>Ledes av Ringeriksregionen.</a:t>
            </a:r>
          </a:p>
          <a:p>
            <a:r>
              <a:rPr lang="nb-NO" dirty="0"/>
              <a:t>Viken deltar i en prosjektgruppe som skal fremskaffe et kunnskapsgrunnlag rundt mulighetene for et persontrafikktilbud på denne strekningen.</a:t>
            </a:r>
          </a:p>
          <a:p>
            <a:r>
              <a:rPr lang="nb-NO" dirty="0"/>
              <a:t>Viken fylkeskommune bidrar økonomisk i et spleiselag.</a:t>
            </a:r>
          </a:p>
          <a:p>
            <a:r>
              <a:rPr lang="nb-NO" dirty="0"/>
              <a:t>Planlagt ferdig ila 2023.</a:t>
            </a:r>
          </a:p>
        </p:txBody>
      </p:sp>
    </p:spTree>
    <p:extLst>
      <p:ext uri="{BB962C8B-B14F-4D97-AF65-F5344CB8AC3E}">
        <p14:creationId xmlns:p14="http://schemas.microsoft.com/office/powerpoint/2010/main" val="10316928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9D3A71C-78E7-41D3-BE23-315F89E61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/>
              <a:t>Kollektivtransport i Lunner og Jevnaker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56D715B-E0D0-BA76-9BE9-73CEF70AD0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Ruter skal ta over drift og utvikling av kollektivtilbudet i Lunner og Jevnaker, og kollektivtilbudet i kommunene skal innunder Ruters takst- og sonesystem</a:t>
            </a:r>
          </a:p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Fylkesrådet behandler i løpet av våren soneinnretningen og tidspunkt for overtagelse av ansvaret for kollektivtransporten</a:t>
            </a:r>
          </a:p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Togreiser til og fra Lunner blir del av Ruter-billetten fra vår/sommer</a:t>
            </a:r>
          </a:p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Ruter er her i dag for å gi en grundigere orientering om status og prosess for dette arbeidet</a:t>
            </a:r>
          </a:p>
          <a:p>
            <a:endParaRPr lang="nb-NO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nb-NO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402307"/>
      </p:ext>
    </p:extLst>
  </p:cSld>
  <p:clrMapOvr>
    <a:masterClrMapping/>
  </p:clrMapOvr>
</p:sld>
</file>

<file path=ppt/theme/theme1.xml><?xml version="1.0" encoding="utf-8"?>
<a:theme xmlns:a="http://schemas.openxmlformats.org/drawingml/2006/main" name="Viken fylkeskommune">
  <a:themeElements>
    <a:clrScheme name="Viken">
      <a:dk1>
        <a:sysClr val="windowText" lastClr="000000"/>
      </a:dk1>
      <a:lt1>
        <a:sysClr val="window" lastClr="FFFFFF"/>
      </a:lt1>
      <a:dk2>
        <a:srgbClr val="003B5C"/>
      </a:dk2>
      <a:lt2>
        <a:srgbClr val="0085CA"/>
      </a:lt2>
      <a:accent1>
        <a:srgbClr val="0085CA"/>
      </a:accent1>
      <a:accent2>
        <a:srgbClr val="FF9E1B"/>
      </a:accent2>
      <a:accent3>
        <a:srgbClr val="FF5C39"/>
      </a:accent3>
      <a:accent4>
        <a:srgbClr val="009775"/>
      </a:accent4>
      <a:accent5>
        <a:srgbClr val="99D6EA"/>
      </a:accent5>
      <a:accent6>
        <a:srgbClr val="FBD872"/>
      </a:accent6>
      <a:hlink>
        <a:srgbClr val="0563C1"/>
      </a:hlink>
      <a:folHlink>
        <a:srgbClr val="954F72"/>
      </a:folHlink>
    </a:clrScheme>
    <a:fontScheme name="Viken">
      <a:majorFont>
        <a:latin typeface="Calibri Light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ken fylkeskommune" id="{CAEFA52C-7C4F-479F-A9A4-BC9A06DEF525}" vid="{A37FE515-D669-4B1F-BCD4-CA32253A8C6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Kommentarer xmlns="2f3ea751-0d89-4d46-a1d8-75120d080061" xsi:nil="true"/>
    <TaxCatchAll xmlns="6a0a391c-bce2-4240-954e-3993e080d609" xsi:nil="true"/>
    <nr_x002e_ xmlns="2f3ea751-0d89-4d46-a1d8-75120d080061" xsi:nil="true"/>
    <lcf76f155ced4ddcb4097134ff3c332f xmlns="2f3ea751-0d89-4d46-a1d8-75120d080061">
      <Terms xmlns="http://schemas.microsoft.com/office/infopath/2007/PartnerControls"/>
    </lcf76f155ced4ddcb4097134ff3c332f>
    <test xmlns="2f3ea751-0d89-4d46-a1d8-75120d080061" xsi:nil="true"/>
    <SharedWithUsers xmlns="6a0a391c-bce2-4240-954e-3993e080d609">
      <UserInfo>
        <DisplayName>Kjerstin Spångberg</DisplayName>
        <AccountId>261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9CED66DCEAE8A4BA81DFB71C2212B8A" ma:contentTypeVersion="20" ma:contentTypeDescription="Opprett et nytt dokument." ma:contentTypeScope="" ma:versionID="021ffcf033711b0648a1cb70392acb3c">
  <xsd:schema xmlns:xsd="http://www.w3.org/2001/XMLSchema" xmlns:xs="http://www.w3.org/2001/XMLSchema" xmlns:p="http://schemas.microsoft.com/office/2006/metadata/properties" xmlns:ns2="2f3ea751-0d89-4d46-a1d8-75120d080061" xmlns:ns3="6a0a391c-bce2-4240-954e-3993e080d609" targetNamespace="http://schemas.microsoft.com/office/2006/metadata/properties" ma:root="true" ma:fieldsID="b040b5d612038324032155e1da692979" ns2:_="" ns3:_="">
    <xsd:import namespace="2f3ea751-0d89-4d46-a1d8-75120d080061"/>
    <xsd:import namespace="6a0a391c-bce2-4240-954e-3993e080d60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Kommentarer" minOccurs="0"/>
                <xsd:element ref="ns2:MediaServiceAutoTags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nr_x002e_" minOccurs="0"/>
                <xsd:element ref="ns2:MediaLengthInSeconds" minOccurs="0"/>
                <xsd:element ref="ns2:test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3ea751-0d89-4d46-a1d8-75120d08006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Kommentarer" ma:index="10" nillable="true" ma:displayName="Kommentarer" ma:internalName="Kommentarer">
      <xsd:simpleType>
        <xsd:restriction base="dms:Text">
          <xsd:maxLength value="255"/>
        </xsd:restriction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nr_x002e_" ma:index="21" nillable="true" ma:displayName="nr." ma:format="Dropdown" ma:internalName="nr_x002e_" ma:percentage="FALSE">
      <xsd:simpleType>
        <xsd:restriction base="dms:Number"/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test" ma:index="23" nillable="true" ma:displayName="test" ma:format="Dropdown" ma:internalName="test">
      <xsd:simpleType>
        <xsd:restriction base="dms:Note">
          <xsd:maxLength value="255"/>
        </xsd:restriction>
      </xsd:simpleType>
    </xsd:element>
    <xsd:element name="lcf76f155ced4ddcb4097134ff3c332f" ma:index="25" nillable="true" ma:taxonomy="true" ma:internalName="lcf76f155ced4ddcb4097134ff3c332f" ma:taxonomyFieldName="MediaServiceImageTags" ma:displayName="Bildemerkelapper" ma:readOnly="false" ma:fieldId="{5cf76f15-5ced-4ddc-b409-7134ff3c332f}" ma:taxonomyMulti="true" ma:sspId="3bea524a-c318-43b4-8e7c-1a00a3c5438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0a391c-bce2-4240-954e-3993e080d609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6" nillable="true" ma:displayName="Taxonomy Catch All Column" ma:hidden="true" ma:list="{9afaa945-6ee0-4bda-84de-de07bbfcb0fe}" ma:internalName="TaxCatchAll" ma:showField="CatchAllData" ma:web="6a0a391c-bce2-4240-954e-3993e080d60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BA31227-5E79-4D2A-87D6-F48FF28A474C}">
  <ds:schemaRefs>
    <ds:schemaRef ds:uri="http://schemas.microsoft.com/office/2006/metadata/properties"/>
    <ds:schemaRef ds:uri="http://schemas.microsoft.com/office/infopath/2007/PartnerControls"/>
    <ds:schemaRef ds:uri="2f3ea751-0d89-4d46-a1d8-75120d080061"/>
    <ds:schemaRef ds:uri="6a0a391c-bce2-4240-954e-3993e080d609"/>
  </ds:schemaRefs>
</ds:datastoreItem>
</file>

<file path=customXml/itemProps2.xml><?xml version="1.0" encoding="utf-8"?>
<ds:datastoreItem xmlns:ds="http://schemas.openxmlformats.org/officeDocument/2006/customXml" ds:itemID="{3BE3D36A-655C-45EF-93B2-FDD23CAF297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DE6686C-E7EE-470B-A40F-F0EB999A5BF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f3ea751-0d89-4d46-a1d8-75120d080061"/>
    <ds:schemaRef ds:uri="6a0a391c-bce2-4240-954e-3993e080d6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5352</TotalTime>
  <Words>755</Words>
  <Application>Microsoft Office PowerPoint</Application>
  <PresentationFormat>Widescreen</PresentationFormat>
  <Paragraphs>64</Paragraphs>
  <Slides>9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9</vt:i4>
      </vt:variant>
    </vt:vector>
  </HeadingPairs>
  <TitlesOfParts>
    <vt:vector size="12" baseType="lpstr">
      <vt:lpstr>Arial</vt:lpstr>
      <vt:lpstr>Calibri Light</vt:lpstr>
      <vt:lpstr>Viken fylkeskommune</vt:lpstr>
      <vt:lpstr>Nasjonal transportplan 2025-2036 Møte Hadelandsregionen 24. mars 2023</vt:lpstr>
      <vt:lpstr>Ny NTP: Nasjonal transportplan 2025-2036 </vt:lpstr>
      <vt:lpstr>Ny NTP forts.</vt:lpstr>
      <vt:lpstr>NTP 2025-2036 - medvirkning</vt:lpstr>
      <vt:lpstr>NTP 2025-2036. Vikens innspill desember 2022</vt:lpstr>
      <vt:lpstr>Vikens foreløpige innspill desember 2022: Endringer og nye utfordringer/temaer siden forrige NTP </vt:lpstr>
      <vt:lpstr>Høring på ny NTP</vt:lpstr>
      <vt:lpstr>Utredning, mulig persontrafikk Roa - Hokksund</vt:lpstr>
      <vt:lpstr>Kollektivtransport i Lunner og Jevnaker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Bompengeprosjekter i Viken</dc:title>
  <dc:creator>Ulrich Furthmüller</dc:creator>
  <cp:lastModifiedBy>Eivind Grønstad</cp:lastModifiedBy>
  <cp:revision>24</cp:revision>
  <dcterms:created xsi:type="dcterms:W3CDTF">2021-11-09T11:49:37Z</dcterms:created>
  <dcterms:modified xsi:type="dcterms:W3CDTF">2023-04-16T14:35:54Z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6768ce0-ceaf-4778-8ab1-e65d26fe9939_Enabled">
    <vt:lpwstr>true</vt:lpwstr>
  </property>
  <property fmtid="{D5CDD505-2E9C-101B-9397-08002B2CF9AE}" pid="3" name="MSIP_Label_06768ce0-ceaf-4778-8ab1-e65d26fe9939_SetDate">
    <vt:lpwstr>2021-11-09T11:49:37Z</vt:lpwstr>
  </property>
  <property fmtid="{D5CDD505-2E9C-101B-9397-08002B2CF9AE}" pid="4" name="MSIP_Label_06768ce0-ceaf-4778-8ab1-e65d26fe9939_Method">
    <vt:lpwstr>Standard</vt:lpwstr>
  </property>
  <property fmtid="{D5CDD505-2E9C-101B-9397-08002B2CF9AE}" pid="5" name="MSIP_Label_06768ce0-ceaf-4778-8ab1-e65d26fe9939_Name">
    <vt:lpwstr>Begrenset - PROD</vt:lpwstr>
  </property>
  <property fmtid="{D5CDD505-2E9C-101B-9397-08002B2CF9AE}" pid="6" name="MSIP_Label_06768ce0-ceaf-4778-8ab1-e65d26fe9939_SiteId">
    <vt:lpwstr>3d50ddd4-00a1-4ab7-9788-decf14a8728f</vt:lpwstr>
  </property>
  <property fmtid="{D5CDD505-2E9C-101B-9397-08002B2CF9AE}" pid="7" name="MSIP_Label_06768ce0-ceaf-4778-8ab1-e65d26fe9939_ActionId">
    <vt:lpwstr>4ec733c0-d769-4668-b339-9b9fb1db9d4d</vt:lpwstr>
  </property>
  <property fmtid="{D5CDD505-2E9C-101B-9397-08002B2CF9AE}" pid="8" name="MSIP_Label_06768ce0-ceaf-4778-8ab1-e65d26fe9939_ContentBits">
    <vt:lpwstr>0</vt:lpwstr>
  </property>
  <property fmtid="{D5CDD505-2E9C-101B-9397-08002B2CF9AE}" pid="9" name="ContentTypeId">
    <vt:lpwstr>0x01010059CED66DCEAE8A4BA81DFB71C2212B8A</vt:lpwstr>
  </property>
  <property fmtid="{D5CDD505-2E9C-101B-9397-08002B2CF9AE}" pid="10" name="MediaServiceImageTags">
    <vt:lpwstr/>
  </property>
</Properties>
</file>