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77" r:id="rId3"/>
    <p:sldId id="349" r:id="rId4"/>
    <p:sldId id="350" r:id="rId5"/>
    <p:sldId id="351" r:id="rId6"/>
    <p:sldId id="352" r:id="rId7"/>
    <p:sldId id="256" r:id="rId8"/>
    <p:sldId id="358" r:id="rId9"/>
    <p:sldId id="295" r:id="rId10"/>
    <p:sldId id="329" r:id="rId11"/>
    <p:sldId id="347" r:id="rId12"/>
    <p:sldId id="283" r:id="rId13"/>
    <p:sldId id="259" r:id="rId14"/>
    <p:sldId id="257" r:id="rId15"/>
    <p:sldId id="356" r:id="rId16"/>
    <p:sldId id="268" r:id="rId17"/>
    <p:sldId id="270" r:id="rId18"/>
    <p:sldId id="330" r:id="rId19"/>
    <p:sldId id="363" r:id="rId20"/>
    <p:sldId id="332" r:id="rId21"/>
    <p:sldId id="357" r:id="rId22"/>
    <p:sldId id="343" r:id="rId23"/>
    <p:sldId id="346" r:id="rId24"/>
    <p:sldId id="362" r:id="rId25"/>
    <p:sldId id="364" r:id="rId26"/>
    <p:sldId id="339" r:id="rId27"/>
    <p:sldId id="334" r:id="rId2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49" autoAdjust="0"/>
  </p:normalViewPr>
  <p:slideViewPr>
    <p:cSldViewPr>
      <p:cViewPr varScale="1">
        <p:scale>
          <a:sx n="57" d="100"/>
          <a:sy n="57"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EB2DB-E3CF-42B7-A84E-B0E66E9CB302}" type="datetimeFigureOut">
              <a:rPr lang="nb-NO" smtClean="0"/>
              <a:pPr/>
              <a:t>16.04.2023</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F47B5-72F8-461C-9F62-667E470EDA4C}" type="slidenum">
              <a:rPr lang="nb-NO" smtClean="0"/>
              <a:pPr/>
              <a:t>‹#›</a:t>
            </a:fld>
            <a:endParaRPr lang="nb-NO"/>
          </a:p>
        </p:txBody>
      </p:sp>
    </p:spTree>
    <p:extLst>
      <p:ext uri="{BB962C8B-B14F-4D97-AF65-F5344CB8AC3E}">
        <p14:creationId xmlns:p14="http://schemas.microsoft.com/office/powerpoint/2010/main" val="419704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10F47B5-72F8-461C-9F62-667E470EDA4C}" type="slidenum">
              <a:rPr lang="nb-NO" smtClean="0"/>
              <a:pPr/>
              <a:t>1</a:t>
            </a:fld>
            <a:endParaRPr lang="nb-NO"/>
          </a:p>
        </p:txBody>
      </p:sp>
    </p:spTree>
    <p:extLst>
      <p:ext uri="{BB962C8B-B14F-4D97-AF65-F5344CB8AC3E}">
        <p14:creationId xmlns:p14="http://schemas.microsoft.com/office/powerpoint/2010/main" val="267182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10F47B5-72F8-461C-9F62-667E470EDA4C}" type="slidenum">
              <a:rPr lang="nb-NO" smtClean="0"/>
              <a:pPr/>
              <a:t>8</a:t>
            </a:fld>
            <a:endParaRPr lang="nb-NO"/>
          </a:p>
        </p:txBody>
      </p:sp>
    </p:spTree>
    <p:extLst>
      <p:ext uri="{BB962C8B-B14F-4D97-AF65-F5344CB8AC3E}">
        <p14:creationId xmlns:p14="http://schemas.microsoft.com/office/powerpoint/2010/main" val="379409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10F47B5-72F8-461C-9F62-667E470EDA4C}" type="slidenum">
              <a:rPr lang="nb-NO" smtClean="0"/>
              <a:pPr/>
              <a:t>20</a:t>
            </a:fld>
            <a:endParaRPr lang="nb-NO"/>
          </a:p>
        </p:txBody>
      </p:sp>
    </p:spTree>
    <p:extLst>
      <p:ext uri="{BB962C8B-B14F-4D97-AF65-F5344CB8AC3E}">
        <p14:creationId xmlns:p14="http://schemas.microsoft.com/office/powerpoint/2010/main" val="28734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D3F97F-0167-A348-A088-1613A9787E2F}"/>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40EA7013-09B4-0C45-99DC-B13E61CE37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C43C7B24-F7F2-5D40-A295-1E1FFB035EC9}"/>
              </a:ext>
            </a:extLst>
          </p:cNvPr>
          <p:cNvSpPr>
            <a:spLocks noGrp="1"/>
          </p:cNvSpPr>
          <p:nvPr>
            <p:ph type="dt" sz="half" idx="10"/>
          </p:nvPr>
        </p:nvSpPr>
        <p:spPr/>
        <p:txBody>
          <a:bodyPr/>
          <a:lstStyle/>
          <a:p>
            <a:fld id="{2FF5C429-59EF-D241-BF92-94BFDCA42C9A}" type="datetime1">
              <a:rPr lang="nb-NO" smtClean="0"/>
              <a:pPr/>
              <a:t>16.04.2023</a:t>
            </a:fld>
            <a:endParaRPr lang="nb-NO"/>
          </a:p>
        </p:txBody>
      </p:sp>
      <p:sp>
        <p:nvSpPr>
          <p:cNvPr id="5" name="Plassholder for bunntekst 4">
            <a:extLst>
              <a:ext uri="{FF2B5EF4-FFF2-40B4-BE49-F238E27FC236}">
                <a16:creationId xmlns:a16="http://schemas.microsoft.com/office/drawing/2014/main" id="{027F63C1-E388-DF40-B663-A09BC0FA30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CEFFE17-FF87-2C43-AFC2-B2BC890D9E31}"/>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42516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A4896B-0A48-9D42-B44E-5487546056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F80C88A-448A-3146-8798-B3327D20D571}"/>
              </a:ext>
            </a:extLst>
          </p:cNvPr>
          <p:cNvSpPr>
            <a:spLocks noGrp="1"/>
          </p:cNvSpPr>
          <p:nvPr>
            <p:ph idx="1"/>
          </p:nvPr>
        </p:nvSpPr>
        <p:spPr/>
        <p:txBody>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5E0D468C-A489-9F44-B5C4-B85805D8B683}"/>
              </a:ext>
            </a:extLst>
          </p:cNvPr>
          <p:cNvSpPr>
            <a:spLocks noGrp="1"/>
          </p:cNvSpPr>
          <p:nvPr>
            <p:ph type="dt" sz="half" idx="10"/>
          </p:nvPr>
        </p:nvSpPr>
        <p:spPr/>
        <p:txBody>
          <a:bodyPr/>
          <a:lstStyle/>
          <a:p>
            <a:fld id="{12E8C0E3-AD50-7042-B160-1E031FCEC1D7}" type="datetime1">
              <a:rPr lang="nb-NO" smtClean="0"/>
              <a:pPr/>
              <a:t>16.04.2023</a:t>
            </a:fld>
            <a:endParaRPr lang="nb-NO"/>
          </a:p>
        </p:txBody>
      </p:sp>
      <p:sp>
        <p:nvSpPr>
          <p:cNvPr id="5" name="Plassholder for bunntekst 4">
            <a:extLst>
              <a:ext uri="{FF2B5EF4-FFF2-40B4-BE49-F238E27FC236}">
                <a16:creationId xmlns:a16="http://schemas.microsoft.com/office/drawing/2014/main" id="{6146CEDD-2029-C14C-9F50-5EBA629F810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62556E4-8640-FD41-B378-F565A7D6337C}"/>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406455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8B226E-67D4-3846-A095-E9CDDE109F46}"/>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593E83F3-7627-A24A-84BA-E04382489B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D292E96B-5268-E04D-9630-443FD5F7CE7F}"/>
              </a:ext>
            </a:extLst>
          </p:cNvPr>
          <p:cNvSpPr>
            <a:spLocks noGrp="1"/>
          </p:cNvSpPr>
          <p:nvPr>
            <p:ph type="dt" sz="half" idx="10"/>
          </p:nvPr>
        </p:nvSpPr>
        <p:spPr/>
        <p:txBody>
          <a:bodyPr/>
          <a:lstStyle/>
          <a:p>
            <a:fld id="{DCC37765-DCAC-3546-B688-D9D8F2D18630}" type="datetime1">
              <a:rPr lang="nb-NO" smtClean="0"/>
              <a:pPr/>
              <a:t>16.04.2023</a:t>
            </a:fld>
            <a:endParaRPr lang="nb-NO"/>
          </a:p>
        </p:txBody>
      </p:sp>
      <p:sp>
        <p:nvSpPr>
          <p:cNvPr id="5" name="Plassholder for bunntekst 4">
            <a:extLst>
              <a:ext uri="{FF2B5EF4-FFF2-40B4-BE49-F238E27FC236}">
                <a16:creationId xmlns:a16="http://schemas.microsoft.com/office/drawing/2014/main" id="{72CE8593-BD8A-104E-969E-E6C88CFD74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39235A0-5E71-9F40-843A-0CFB54CB8407}"/>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309509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FC16F-2167-D648-8B5F-035CD73258F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DB0AE59-06D0-024E-9A35-4E85CD13ACDA}"/>
              </a:ext>
            </a:extLst>
          </p:cNvPr>
          <p:cNvSpPr>
            <a:spLocks noGrp="1"/>
          </p:cNvSpPr>
          <p:nvPr>
            <p:ph sz="half" idx="1"/>
          </p:nvPr>
        </p:nvSpPr>
        <p:spPr>
          <a:xfrm>
            <a:off x="628650" y="1825625"/>
            <a:ext cx="3886200" cy="4351338"/>
          </a:xfrm>
        </p:spPr>
        <p:txBody>
          <a:body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7DC1D014-3CE0-7E47-8CC5-92F1C7C10958}"/>
              </a:ext>
            </a:extLst>
          </p:cNvPr>
          <p:cNvSpPr>
            <a:spLocks noGrp="1"/>
          </p:cNvSpPr>
          <p:nvPr>
            <p:ph sz="half" idx="2"/>
          </p:nvPr>
        </p:nvSpPr>
        <p:spPr>
          <a:xfrm>
            <a:off x="4629150" y="1825625"/>
            <a:ext cx="3886200" cy="4351338"/>
          </a:xfrm>
        </p:spPr>
        <p:txBody>
          <a:body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163D801D-58FC-DD47-9C56-24AB6E22A452}"/>
              </a:ext>
            </a:extLst>
          </p:cNvPr>
          <p:cNvSpPr>
            <a:spLocks noGrp="1"/>
          </p:cNvSpPr>
          <p:nvPr>
            <p:ph type="dt" sz="half" idx="10"/>
          </p:nvPr>
        </p:nvSpPr>
        <p:spPr/>
        <p:txBody>
          <a:bodyPr/>
          <a:lstStyle/>
          <a:p>
            <a:fld id="{26BBC601-1795-0F4D-B007-B49701FBA361}" type="datetime1">
              <a:rPr lang="nb-NO" smtClean="0"/>
              <a:pPr/>
              <a:t>16.04.2023</a:t>
            </a:fld>
            <a:endParaRPr lang="nb-NO"/>
          </a:p>
        </p:txBody>
      </p:sp>
      <p:sp>
        <p:nvSpPr>
          <p:cNvPr id="6" name="Plassholder for bunntekst 5">
            <a:extLst>
              <a:ext uri="{FF2B5EF4-FFF2-40B4-BE49-F238E27FC236}">
                <a16:creationId xmlns:a16="http://schemas.microsoft.com/office/drawing/2014/main" id="{809716DA-9BA2-4444-8227-532EFD5B4B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A99789F-77D0-E848-B22A-1BC1CAA33A16}"/>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148569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CBD1A6-2829-C648-9378-590155EAF62D}"/>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51C4CD5-4DFD-F243-B084-7A8A24F806C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E5EE66A0-B819-C245-B102-9CF245A03AEA}"/>
              </a:ext>
            </a:extLst>
          </p:cNvPr>
          <p:cNvSpPr>
            <a:spLocks noGrp="1"/>
          </p:cNvSpPr>
          <p:nvPr>
            <p:ph sz="half" idx="2"/>
          </p:nvPr>
        </p:nvSpPr>
        <p:spPr>
          <a:xfrm>
            <a:off x="629842" y="2505075"/>
            <a:ext cx="3868340" cy="3684588"/>
          </a:xfrm>
        </p:spPr>
        <p:txBody>
          <a:bodyPr/>
          <a:lstStyle/>
          <a:p>
            <a:r>
              <a:rPr lang="nb-NO"/>
              <a:t>Rediger tekststiler i malen
Andre nivå
Tredje nivå
Fjerde nivå
Femte nivå</a:t>
            </a:r>
          </a:p>
        </p:txBody>
      </p:sp>
      <p:sp>
        <p:nvSpPr>
          <p:cNvPr id="5" name="Plassholder for tekst 4">
            <a:extLst>
              <a:ext uri="{FF2B5EF4-FFF2-40B4-BE49-F238E27FC236}">
                <a16:creationId xmlns:a16="http://schemas.microsoft.com/office/drawing/2014/main" id="{F551A229-C901-0445-93DB-2476B4FC96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nb-NO"/>
              <a:t>Rediger tekststiler i malen
Andre nivå
Tredje nivå
Fjerde nivå
Femte nivå</a:t>
            </a:r>
          </a:p>
        </p:txBody>
      </p:sp>
      <p:sp>
        <p:nvSpPr>
          <p:cNvPr id="6" name="Plassholder for innhold 5">
            <a:extLst>
              <a:ext uri="{FF2B5EF4-FFF2-40B4-BE49-F238E27FC236}">
                <a16:creationId xmlns:a16="http://schemas.microsoft.com/office/drawing/2014/main" id="{49B07D2E-8516-3448-A2E9-C0449ED59427}"/>
              </a:ext>
            </a:extLst>
          </p:cNvPr>
          <p:cNvSpPr>
            <a:spLocks noGrp="1"/>
          </p:cNvSpPr>
          <p:nvPr>
            <p:ph sz="quarter" idx="4"/>
          </p:nvPr>
        </p:nvSpPr>
        <p:spPr>
          <a:xfrm>
            <a:off x="4629150" y="2505075"/>
            <a:ext cx="3887391" cy="3684588"/>
          </a:xfrm>
        </p:spPr>
        <p:txBody>
          <a:bodyPr/>
          <a:lstStyle/>
          <a:p>
            <a:r>
              <a:rPr lang="nb-NO"/>
              <a:t>Rediger tekststiler i malen
Andre nivå
Tredje nivå
Fjerde nivå
Femte nivå</a:t>
            </a:r>
          </a:p>
        </p:txBody>
      </p:sp>
      <p:sp>
        <p:nvSpPr>
          <p:cNvPr id="7" name="Plassholder for dato 6">
            <a:extLst>
              <a:ext uri="{FF2B5EF4-FFF2-40B4-BE49-F238E27FC236}">
                <a16:creationId xmlns:a16="http://schemas.microsoft.com/office/drawing/2014/main" id="{F6BFA6AB-45C1-484D-A25B-017FC8B54F47}"/>
              </a:ext>
            </a:extLst>
          </p:cNvPr>
          <p:cNvSpPr>
            <a:spLocks noGrp="1"/>
          </p:cNvSpPr>
          <p:nvPr>
            <p:ph type="dt" sz="half" idx="10"/>
          </p:nvPr>
        </p:nvSpPr>
        <p:spPr/>
        <p:txBody>
          <a:bodyPr/>
          <a:lstStyle/>
          <a:p>
            <a:fld id="{24196301-DDD3-A94E-9D38-CF997CA2227D}" type="datetime1">
              <a:rPr lang="nb-NO" smtClean="0"/>
              <a:pPr/>
              <a:t>16.04.2023</a:t>
            </a:fld>
            <a:endParaRPr lang="nb-NO"/>
          </a:p>
        </p:txBody>
      </p:sp>
      <p:sp>
        <p:nvSpPr>
          <p:cNvPr id="8" name="Plassholder for bunntekst 7">
            <a:extLst>
              <a:ext uri="{FF2B5EF4-FFF2-40B4-BE49-F238E27FC236}">
                <a16:creationId xmlns:a16="http://schemas.microsoft.com/office/drawing/2014/main" id="{51A0A67F-B63F-444D-BFA4-0BD5E480479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7106A09-E5B6-834C-B03C-1D46F20530B0}"/>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94770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1E730A-1BBE-2140-BC05-6B9D8846496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8F77CE3-FC6E-E94F-9606-BFA5241F231E}"/>
              </a:ext>
            </a:extLst>
          </p:cNvPr>
          <p:cNvSpPr>
            <a:spLocks noGrp="1"/>
          </p:cNvSpPr>
          <p:nvPr>
            <p:ph type="dt" sz="half" idx="10"/>
          </p:nvPr>
        </p:nvSpPr>
        <p:spPr/>
        <p:txBody>
          <a:bodyPr/>
          <a:lstStyle/>
          <a:p>
            <a:fld id="{A4663E4B-590D-5946-979F-3CF7708974E2}" type="datetime1">
              <a:rPr lang="nb-NO" smtClean="0"/>
              <a:pPr/>
              <a:t>16.04.2023</a:t>
            </a:fld>
            <a:endParaRPr lang="nb-NO"/>
          </a:p>
        </p:txBody>
      </p:sp>
      <p:sp>
        <p:nvSpPr>
          <p:cNvPr id="4" name="Plassholder for bunntekst 3">
            <a:extLst>
              <a:ext uri="{FF2B5EF4-FFF2-40B4-BE49-F238E27FC236}">
                <a16:creationId xmlns:a16="http://schemas.microsoft.com/office/drawing/2014/main" id="{923BA718-17BA-384D-8A82-C38D17162A1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F5676CA-5A6A-C84D-9701-8FE809D1D3D5}"/>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106392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E15F83-306A-7448-B65E-6CE24AA60EC1}"/>
              </a:ext>
            </a:extLst>
          </p:cNvPr>
          <p:cNvSpPr>
            <a:spLocks noGrp="1"/>
          </p:cNvSpPr>
          <p:nvPr>
            <p:ph type="dt" sz="half" idx="10"/>
          </p:nvPr>
        </p:nvSpPr>
        <p:spPr/>
        <p:txBody>
          <a:bodyPr/>
          <a:lstStyle/>
          <a:p>
            <a:fld id="{9EBDD5B8-0099-D341-B0D1-B40862C215B6}" type="datetime1">
              <a:rPr lang="nb-NO" smtClean="0"/>
              <a:pPr/>
              <a:t>16.04.2023</a:t>
            </a:fld>
            <a:endParaRPr lang="nb-NO"/>
          </a:p>
        </p:txBody>
      </p:sp>
      <p:sp>
        <p:nvSpPr>
          <p:cNvPr id="3" name="Plassholder for bunntekst 2">
            <a:extLst>
              <a:ext uri="{FF2B5EF4-FFF2-40B4-BE49-F238E27FC236}">
                <a16:creationId xmlns:a16="http://schemas.microsoft.com/office/drawing/2014/main" id="{758732AC-B5D1-D140-AEB1-930176B48D1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576A60A-1369-6E47-8318-5EA3F62D4121}"/>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186526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7D587-5148-224B-A6DF-19FAAFEF6D6C}"/>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2F1D1B1C-943C-C341-8301-DBDC407649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nb-NO"/>
              <a:t>Rediger tekststiler i malen
Andre nivå
Tredje nivå
Fjerde nivå
Femte nivå</a:t>
            </a:r>
          </a:p>
        </p:txBody>
      </p:sp>
      <p:sp>
        <p:nvSpPr>
          <p:cNvPr id="4" name="Plassholder for tekst 3">
            <a:extLst>
              <a:ext uri="{FF2B5EF4-FFF2-40B4-BE49-F238E27FC236}">
                <a16:creationId xmlns:a16="http://schemas.microsoft.com/office/drawing/2014/main" id="{5DD085AD-CC3A-9B42-B772-9AD7869453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95D6FE55-EA73-F74F-9F80-097C9EA04C3D}"/>
              </a:ext>
            </a:extLst>
          </p:cNvPr>
          <p:cNvSpPr>
            <a:spLocks noGrp="1"/>
          </p:cNvSpPr>
          <p:nvPr>
            <p:ph type="dt" sz="half" idx="10"/>
          </p:nvPr>
        </p:nvSpPr>
        <p:spPr/>
        <p:txBody>
          <a:bodyPr/>
          <a:lstStyle/>
          <a:p>
            <a:fld id="{5F784951-EFBD-6F40-B8BD-8062B9180189}" type="datetime1">
              <a:rPr lang="nb-NO" smtClean="0"/>
              <a:pPr/>
              <a:t>16.04.2023</a:t>
            </a:fld>
            <a:endParaRPr lang="nb-NO"/>
          </a:p>
        </p:txBody>
      </p:sp>
      <p:sp>
        <p:nvSpPr>
          <p:cNvPr id="6" name="Plassholder for bunntekst 5">
            <a:extLst>
              <a:ext uri="{FF2B5EF4-FFF2-40B4-BE49-F238E27FC236}">
                <a16:creationId xmlns:a16="http://schemas.microsoft.com/office/drawing/2014/main" id="{D116355C-65AD-2F4B-B2FA-D0D87B4F7CA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B92F69-094A-BF45-8B21-205E07BAAF10}"/>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16995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DAC54-31CF-B143-8AE1-419CE4BD14A1}"/>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00B1B84F-DDEF-4548-A092-F06AE0945D2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D56DCE2F-19F7-D04A-A439-F327B41252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2098ABDE-07A8-1845-B779-232CFE09C145}"/>
              </a:ext>
            </a:extLst>
          </p:cNvPr>
          <p:cNvSpPr>
            <a:spLocks noGrp="1"/>
          </p:cNvSpPr>
          <p:nvPr>
            <p:ph type="dt" sz="half" idx="10"/>
          </p:nvPr>
        </p:nvSpPr>
        <p:spPr/>
        <p:txBody>
          <a:bodyPr/>
          <a:lstStyle/>
          <a:p>
            <a:fld id="{6EBA1A1B-F2FF-AF4B-8DC7-EE4BE4EA8FBC}" type="datetime1">
              <a:rPr lang="nb-NO" smtClean="0"/>
              <a:pPr/>
              <a:t>16.04.2023</a:t>
            </a:fld>
            <a:endParaRPr lang="nb-NO"/>
          </a:p>
        </p:txBody>
      </p:sp>
      <p:sp>
        <p:nvSpPr>
          <p:cNvPr id="6" name="Plassholder for bunntekst 5">
            <a:extLst>
              <a:ext uri="{FF2B5EF4-FFF2-40B4-BE49-F238E27FC236}">
                <a16:creationId xmlns:a16="http://schemas.microsoft.com/office/drawing/2014/main" id="{9C766848-3AC3-5147-BD87-3E63B076DC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DB374D-533A-A947-9E1E-D7E0D52E3DE6}"/>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3373172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34A987-F65B-D041-AA12-442075A1B24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A9476F3-89E6-CE47-B10F-7D923EA6C83E}"/>
              </a:ext>
            </a:extLst>
          </p:cNvPr>
          <p:cNvSpPr>
            <a:spLocks noGrp="1"/>
          </p:cNvSpPr>
          <p:nvPr>
            <p:ph type="body" orient="vert" idx="1"/>
          </p:nvPr>
        </p:nvSpPr>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99CD2A15-A34F-BD47-B783-71C606FFBF05}"/>
              </a:ext>
            </a:extLst>
          </p:cNvPr>
          <p:cNvSpPr>
            <a:spLocks noGrp="1"/>
          </p:cNvSpPr>
          <p:nvPr>
            <p:ph type="dt" sz="half" idx="10"/>
          </p:nvPr>
        </p:nvSpPr>
        <p:spPr/>
        <p:txBody>
          <a:bodyPr/>
          <a:lstStyle/>
          <a:p>
            <a:fld id="{BA6160BA-0EA7-0245-BCD6-3B4A969A3D53}" type="datetime1">
              <a:rPr lang="nb-NO" smtClean="0"/>
              <a:pPr/>
              <a:t>16.04.2023</a:t>
            </a:fld>
            <a:endParaRPr lang="nb-NO"/>
          </a:p>
        </p:txBody>
      </p:sp>
      <p:sp>
        <p:nvSpPr>
          <p:cNvPr id="5" name="Plassholder for bunntekst 4">
            <a:extLst>
              <a:ext uri="{FF2B5EF4-FFF2-40B4-BE49-F238E27FC236}">
                <a16:creationId xmlns:a16="http://schemas.microsoft.com/office/drawing/2014/main" id="{C070CAC5-55DF-E84A-B8D1-DA371267A8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5F9890-EC86-9144-B2F5-D618014A4260}"/>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3578092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2B0CE00-86C6-EA45-8F61-C20EBA714E1C}"/>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7E5D599-560D-3644-826A-C9D4CA4646C8}"/>
              </a:ext>
            </a:extLst>
          </p:cNvPr>
          <p:cNvSpPr>
            <a:spLocks noGrp="1"/>
          </p:cNvSpPr>
          <p:nvPr>
            <p:ph type="body" orient="vert" idx="1"/>
          </p:nvPr>
        </p:nvSpPr>
        <p:spPr>
          <a:xfrm>
            <a:off x="628650" y="365125"/>
            <a:ext cx="5800725" cy="5811838"/>
          </a:xfrm>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F972EAB2-5BE1-A742-AD48-32BC5840116D}"/>
              </a:ext>
            </a:extLst>
          </p:cNvPr>
          <p:cNvSpPr>
            <a:spLocks noGrp="1"/>
          </p:cNvSpPr>
          <p:nvPr>
            <p:ph type="dt" sz="half" idx="10"/>
          </p:nvPr>
        </p:nvSpPr>
        <p:spPr/>
        <p:txBody>
          <a:bodyPr/>
          <a:lstStyle/>
          <a:p>
            <a:fld id="{0EC21BCA-63BB-B846-B216-AF9D33149C6A}" type="datetime1">
              <a:rPr lang="nb-NO" smtClean="0"/>
              <a:pPr/>
              <a:t>16.04.2023</a:t>
            </a:fld>
            <a:endParaRPr lang="nb-NO"/>
          </a:p>
        </p:txBody>
      </p:sp>
      <p:sp>
        <p:nvSpPr>
          <p:cNvPr id="5" name="Plassholder for bunntekst 4">
            <a:extLst>
              <a:ext uri="{FF2B5EF4-FFF2-40B4-BE49-F238E27FC236}">
                <a16:creationId xmlns:a16="http://schemas.microsoft.com/office/drawing/2014/main" id="{733D63FD-EA66-FB45-9FD9-1FFCDAEE871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AB5638F-85C7-2E43-8BFA-ED581AE18F3D}"/>
              </a:ext>
            </a:extLst>
          </p:cNvPr>
          <p:cNvSpPr>
            <a:spLocks noGrp="1"/>
          </p:cNvSpPr>
          <p:nvPr>
            <p:ph type="sldNum" sz="quarter" idx="12"/>
          </p:nvPr>
        </p:nvSpPr>
        <p:spPr/>
        <p:txBody>
          <a:bodyPr/>
          <a:lstStyle/>
          <a:p>
            <a:fld id="{6ABA7ADF-9671-5A49-8063-DC69CC0D4396}" type="slidenum">
              <a:rPr lang="nb-NO" smtClean="0"/>
              <a:pPr/>
              <a:t>‹#›</a:t>
            </a:fld>
            <a:endParaRPr lang="nb-NO"/>
          </a:p>
        </p:txBody>
      </p:sp>
    </p:spTree>
    <p:extLst>
      <p:ext uri="{BB962C8B-B14F-4D97-AF65-F5344CB8AC3E}">
        <p14:creationId xmlns:p14="http://schemas.microsoft.com/office/powerpoint/2010/main" val="390099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D3BF690-3CFE-4213-BE12-85E585E2AB3F}" type="datetimeFigureOut">
              <a:rPr lang="nb-NO" smtClean="0"/>
              <a:pPr/>
              <a:t>16.04.2023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114B7FF-4DCA-4443-9BB7-CBCF2CDFABC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F690-3CFE-4213-BE12-85E585E2AB3F}" type="datetimeFigureOut">
              <a:rPr lang="nb-NO" smtClean="0"/>
              <a:pPr/>
              <a:t>16.04.2023</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4B7FF-4DCA-4443-9BB7-CBCF2CDFABC6}"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6435092-394E-E343-A325-ADF193AA7A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ACF4271-0350-A241-B396-0CD105DFC7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DD073893-93D1-894D-AD41-466EFF99CB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4F2B9D-6932-1440-9C78-1E9F94478204}" type="datetime1">
              <a:rPr lang="nb-NO" smtClean="0"/>
              <a:pPr/>
              <a:t>16.04.2023</a:t>
            </a:fld>
            <a:endParaRPr lang="nb-NO"/>
          </a:p>
        </p:txBody>
      </p:sp>
      <p:sp>
        <p:nvSpPr>
          <p:cNvPr id="5" name="Plassholder for bunntekst 4">
            <a:extLst>
              <a:ext uri="{FF2B5EF4-FFF2-40B4-BE49-F238E27FC236}">
                <a16:creationId xmlns:a16="http://schemas.microsoft.com/office/drawing/2014/main" id="{CDF11309-DD5B-4843-B294-FD1357F33A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6720129-0F49-6F44-AB46-A93EC759529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BA7ADF-9671-5A49-8063-DC69CC0D4396}" type="slidenum">
              <a:rPr lang="nb-NO" smtClean="0"/>
              <a:pPr/>
              <a:t>‹#›</a:t>
            </a:fld>
            <a:endParaRPr lang="nb-NO"/>
          </a:p>
        </p:txBody>
      </p:sp>
    </p:spTree>
    <p:extLst>
      <p:ext uri="{BB962C8B-B14F-4D97-AF65-F5344CB8AC3E}">
        <p14:creationId xmlns:p14="http://schemas.microsoft.com/office/powerpoint/2010/main" val="758624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i_kkgoi9u012"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i_kkgoi9sk2"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i_kkgoi9tv1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i_kkgoi9w125"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i_kkgoi9wi28"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descr="Snohetta planetarium, Norway - Solobservatoriet - eclipse"/>
          <p:cNvPicPr>
            <a:picLocks noChangeAspect="1" noChangeArrowheads="1"/>
          </p:cNvPicPr>
          <p:nvPr/>
        </p:nvPicPr>
        <p:blipFill>
          <a:blip r:embed="rId3" cstate="print"/>
          <a:srcRect/>
          <a:stretch>
            <a:fillRect/>
          </a:stretch>
        </p:blipFill>
        <p:spPr bwMode="auto">
          <a:xfrm>
            <a:off x="-1332656" y="6215"/>
            <a:ext cx="12025336" cy="68592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C7C36F-1D3B-4F09-9F91-BD35E5075D0E}"/>
              </a:ext>
            </a:extLst>
          </p:cNvPr>
          <p:cNvSpPr>
            <a:spLocks noGrp="1"/>
          </p:cNvSpPr>
          <p:nvPr>
            <p:ph type="title"/>
          </p:nvPr>
        </p:nvSpPr>
        <p:spPr/>
        <p:txBody>
          <a:bodyPr/>
          <a:lstStyle/>
          <a:p>
            <a:r>
              <a:rPr lang="nb-NO" dirty="0"/>
              <a:t>Arkitektur og innhold</a:t>
            </a:r>
          </a:p>
        </p:txBody>
      </p:sp>
      <p:sp>
        <p:nvSpPr>
          <p:cNvPr id="3" name="Plassholder for tekst 2">
            <a:extLst>
              <a:ext uri="{FF2B5EF4-FFF2-40B4-BE49-F238E27FC236}">
                <a16:creationId xmlns:a16="http://schemas.microsoft.com/office/drawing/2014/main" id="{B3AAB367-0711-4163-8DA0-9691B5847ED7}"/>
              </a:ext>
            </a:extLst>
          </p:cNvPr>
          <p:cNvSpPr>
            <a:spLocks noGrp="1"/>
          </p:cNvSpPr>
          <p:nvPr>
            <p:ph type="body" idx="1"/>
          </p:nvPr>
        </p:nvSpPr>
        <p:spPr/>
        <p:txBody>
          <a:bodyPr/>
          <a:lstStyle/>
          <a:p>
            <a:r>
              <a:rPr lang="nb-NO" dirty="0"/>
              <a:t>Innhold</a:t>
            </a:r>
          </a:p>
        </p:txBody>
      </p:sp>
      <p:sp>
        <p:nvSpPr>
          <p:cNvPr id="4" name="Plassholder for innhold 3">
            <a:extLst>
              <a:ext uri="{FF2B5EF4-FFF2-40B4-BE49-F238E27FC236}">
                <a16:creationId xmlns:a16="http://schemas.microsoft.com/office/drawing/2014/main" id="{7F799E1D-ABE7-4053-ACB5-DF7261E81427}"/>
              </a:ext>
            </a:extLst>
          </p:cNvPr>
          <p:cNvSpPr>
            <a:spLocks noGrp="1"/>
          </p:cNvSpPr>
          <p:nvPr>
            <p:ph sz="half" idx="2"/>
          </p:nvPr>
        </p:nvSpPr>
        <p:spPr>
          <a:xfrm>
            <a:off x="457200" y="2174874"/>
            <a:ext cx="4040188" cy="4494485"/>
          </a:xfrm>
        </p:spPr>
        <p:txBody>
          <a:bodyPr>
            <a:normAutofit fontScale="47500" lnSpcReduction="20000"/>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nb-NO" sz="2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Et planetarium er en bilde- eller </a:t>
            </a:r>
            <a:r>
              <a:rPr kumimoji="0" lang="nb-NO" sz="2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videonom</a:t>
            </a:r>
            <a:r>
              <a:rPr kumimoji="0" lang="nb-NO" sz="2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med buet tak for innvendig gjengivelse av stjernehimmelen.</a:t>
            </a:r>
            <a:endParaRPr kumimoji="0" lang="nb-NO" sz="29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nb-NO" sz="2900" dirty="0"/>
          </a:p>
          <a:p>
            <a:pPr marL="0" indent="0">
              <a:buNone/>
            </a:pPr>
            <a:r>
              <a:rPr lang="nb-NO" sz="2900" dirty="0"/>
              <a:t>Rommet har en kuppelformet himling som fungerer som et lerret, hvor stjernene, planetene og andre objekter projiseres. Rommet er forøvrig helt mørkt, så både blikket og hele din oppmerksomhet blir dratt mot stjernene. Du kan også få fram forstørrede bilder av planetene, stjernetåkene og galaksene og dermed bli tatt med på en reise til alle disse fabelaktige stedene i verdensrommet. </a:t>
            </a:r>
          </a:p>
          <a:p>
            <a:pPr marL="0" indent="0">
              <a:buNone/>
            </a:pPr>
            <a:r>
              <a:rPr lang="nb-NO" sz="2900" dirty="0"/>
              <a:t>En astronom veileder publikum gjennom forestillingen og tar de trygt med opp - og ned igjen - på denne virtuelle reisen opp til stjernene. </a:t>
            </a:r>
          </a:p>
          <a:p>
            <a:pPr marL="0" indent="0">
              <a:buNone/>
            </a:pPr>
            <a:r>
              <a:rPr lang="nb-NO" sz="2900" dirty="0"/>
              <a:t>Et planetarium kan også brukes til flotte multimediaforestillinger, hvor filmer fanget opp med nær hvilket som helst 180-graders vidvinkel-kamera kan vises fram. Dette kan være filmer tatt av nordlys, av livet under vann filmet fra en miniubåt, av landskap sett fra et småfly, og masse mer. Kun fantasien setter grenser. </a:t>
            </a:r>
          </a:p>
          <a:p>
            <a:endParaRPr lang="nb-NO" sz="2900" dirty="0"/>
          </a:p>
          <a:p>
            <a:endParaRPr lang="nb-NO" dirty="0"/>
          </a:p>
        </p:txBody>
      </p:sp>
      <p:sp>
        <p:nvSpPr>
          <p:cNvPr id="5" name="Plassholder for tekst 4">
            <a:extLst>
              <a:ext uri="{FF2B5EF4-FFF2-40B4-BE49-F238E27FC236}">
                <a16:creationId xmlns:a16="http://schemas.microsoft.com/office/drawing/2014/main" id="{66F0BC66-38BF-4DDC-A17D-B9EFD534048F}"/>
              </a:ext>
            </a:extLst>
          </p:cNvPr>
          <p:cNvSpPr>
            <a:spLocks noGrp="1"/>
          </p:cNvSpPr>
          <p:nvPr>
            <p:ph type="body" sz="quarter" idx="3"/>
          </p:nvPr>
        </p:nvSpPr>
        <p:spPr/>
        <p:txBody>
          <a:bodyPr/>
          <a:lstStyle/>
          <a:p>
            <a:r>
              <a:rPr lang="nb-NO" dirty="0"/>
              <a:t>Arkitektur</a:t>
            </a:r>
          </a:p>
        </p:txBody>
      </p:sp>
      <p:pic>
        <p:nvPicPr>
          <p:cNvPr id="9" name="Plassholder for innhold 8">
            <a:extLst>
              <a:ext uri="{FF2B5EF4-FFF2-40B4-BE49-F238E27FC236}">
                <a16:creationId xmlns:a16="http://schemas.microsoft.com/office/drawing/2014/main" id="{0E957EC1-FF73-456B-A6B8-C92D85D9DC6A}"/>
              </a:ext>
            </a:extLst>
          </p:cNvPr>
          <p:cNvPicPr>
            <a:picLocks noGrp="1" noChangeAspect="1"/>
          </p:cNvPicPr>
          <p:nvPr>
            <p:ph sz="quarter" idx="4"/>
          </p:nvPr>
        </p:nvPicPr>
        <p:blipFill>
          <a:blip r:embed="rId2" cstate="print"/>
          <a:stretch>
            <a:fillRect/>
          </a:stretch>
        </p:blipFill>
        <p:spPr>
          <a:xfrm>
            <a:off x="4690268" y="2174875"/>
            <a:ext cx="3951288" cy="3951288"/>
          </a:xfrm>
          <a:prstGeom prst="rect">
            <a:avLst/>
          </a:prstGeom>
        </p:spPr>
      </p:pic>
    </p:spTree>
    <p:extLst>
      <p:ext uri="{BB962C8B-B14F-4D97-AF65-F5344CB8AC3E}">
        <p14:creationId xmlns:p14="http://schemas.microsoft.com/office/powerpoint/2010/main" val="174750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Videonom</a:t>
            </a:r>
            <a:endParaRPr lang="nb-NO" dirty="0"/>
          </a:p>
        </p:txBody>
      </p:sp>
      <p:pic>
        <p:nvPicPr>
          <p:cNvPr id="4" name="Plassholder for innhold 3" descr="Cosm Experience Center"/>
          <p:cNvPicPr>
            <a:picLocks noGrp="1"/>
          </p:cNvPicPr>
          <p:nvPr>
            <p:ph idx="1"/>
          </p:nvPr>
        </p:nvPicPr>
        <p:blipFill>
          <a:blip r:embed="rId2" cstate="print"/>
          <a:srcRect/>
          <a:stretch>
            <a:fillRect/>
          </a:stretch>
        </p:blipFill>
        <p:spPr bwMode="auto">
          <a:xfrm>
            <a:off x="1907704" y="1556792"/>
            <a:ext cx="5400600" cy="41764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Show tilpasset målgruppene </a:t>
            </a:r>
          </a:p>
        </p:txBody>
      </p:sp>
      <p:pic>
        <p:nvPicPr>
          <p:cNvPr id="4" name="Plassholder for innhold 3" descr="Digistar 7 - ProductDescription_Side_13.jpg"/>
          <p:cNvPicPr>
            <a:picLocks noGrp="1"/>
          </p:cNvPicPr>
          <p:nvPr>
            <p:ph idx="1"/>
          </p:nvPr>
        </p:nvPicPr>
        <p:blipFill>
          <a:blip r:embed="rId2" r:link="rId3" cstate="print"/>
          <a:srcRect/>
          <a:stretch>
            <a:fillRect/>
          </a:stretch>
        </p:blipFill>
        <p:spPr bwMode="auto">
          <a:xfrm>
            <a:off x="1074665" y="1600200"/>
            <a:ext cx="6994670"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Styres av maks 1-2 pers</a:t>
            </a:r>
          </a:p>
        </p:txBody>
      </p:sp>
      <p:pic>
        <p:nvPicPr>
          <p:cNvPr id="4" name="Plassholder for innhold 3" descr="Digistar 7 - ProductDescription_Side_03.jpg"/>
          <p:cNvPicPr>
            <a:picLocks noGrp="1"/>
          </p:cNvPicPr>
          <p:nvPr>
            <p:ph idx="1"/>
          </p:nvPr>
        </p:nvPicPr>
        <p:blipFill>
          <a:blip r:embed="rId2" r:link="rId3" cstate="print"/>
          <a:srcRect/>
          <a:stretch>
            <a:fillRect/>
          </a:stretch>
        </p:blipFill>
        <p:spPr bwMode="auto">
          <a:xfrm>
            <a:off x="1074665" y="1600200"/>
            <a:ext cx="6994670"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Teleskopet</a:t>
            </a:r>
          </a:p>
        </p:txBody>
      </p:sp>
      <p:pic>
        <p:nvPicPr>
          <p:cNvPr id="4" name="Plassholder for innhold 3" descr="Digistar 7 - ProductDescription_Side_12.jpg"/>
          <p:cNvPicPr>
            <a:picLocks noGrp="1"/>
          </p:cNvPicPr>
          <p:nvPr>
            <p:ph idx="1"/>
          </p:nvPr>
        </p:nvPicPr>
        <p:blipFill>
          <a:blip r:embed="rId2" r:link="rId3" cstate="print"/>
          <a:srcRect/>
          <a:stretch>
            <a:fillRect/>
          </a:stretch>
        </p:blipFill>
        <p:spPr bwMode="auto">
          <a:xfrm>
            <a:off x="1074665" y="1600200"/>
            <a:ext cx="6994670"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Videonom</a:t>
            </a:r>
            <a:r>
              <a:rPr lang="nb-NO" dirty="0"/>
              <a:t> og amfi</a:t>
            </a:r>
          </a:p>
        </p:txBody>
      </p:sp>
      <p:pic>
        <p:nvPicPr>
          <p:cNvPr id="4" name="Plassholder for innhold 3" descr="Digistar 7 - ProductDescription_Side_26.jpg"/>
          <p:cNvPicPr>
            <a:picLocks noGrp="1"/>
          </p:cNvPicPr>
          <p:nvPr>
            <p:ph idx="1"/>
          </p:nvPr>
        </p:nvPicPr>
        <p:blipFill>
          <a:blip r:embed="rId2" r:link="rId3" cstate="print"/>
          <a:srcRect/>
          <a:stretch>
            <a:fillRect/>
          </a:stretch>
        </p:blipFill>
        <p:spPr bwMode="auto">
          <a:xfrm>
            <a:off x="1074665" y="1600200"/>
            <a:ext cx="6994670"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Videonom</a:t>
            </a:r>
            <a:r>
              <a:rPr lang="nb-NO" dirty="0"/>
              <a:t> og amfi</a:t>
            </a:r>
          </a:p>
        </p:txBody>
      </p:sp>
      <p:pic>
        <p:nvPicPr>
          <p:cNvPr id="4" name="Plassholder for innhold 3" descr="Digistar 7 - ProductDescription_Side_29.jpg"/>
          <p:cNvPicPr>
            <a:picLocks noGrp="1"/>
          </p:cNvPicPr>
          <p:nvPr>
            <p:ph idx="1"/>
          </p:nvPr>
        </p:nvPicPr>
        <p:blipFill>
          <a:blip r:embed="rId2" r:link="rId3" cstate="print"/>
          <a:srcRect/>
          <a:stretch>
            <a:fillRect/>
          </a:stretch>
        </p:blipFill>
        <p:spPr bwMode="auto">
          <a:xfrm>
            <a:off x="1074665" y="1600200"/>
            <a:ext cx="6994670"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E5B7B-C218-4401-81A0-C8AC78152ED8}"/>
              </a:ext>
            </a:extLst>
          </p:cNvPr>
          <p:cNvSpPr>
            <a:spLocks noGrp="1"/>
          </p:cNvSpPr>
          <p:nvPr>
            <p:ph type="title"/>
          </p:nvPr>
        </p:nvSpPr>
        <p:spPr/>
        <p:txBody>
          <a:bodyPr/>
          <a:lstStyle/>
          <a:p>
            <a:r>
              <a:rPr lang="nb-NO" dirty="0"/>
              <a:t>Overnattingsplaneter</a:t>
            </a:r>
          </a:p>
        </p:txBody>
      </p:sp>
      <p:sp>
        <p:nvSpPr>
          <p:cNvPr id="3" name="Plassholder for tekst 2">
            <a:extLst>
              <a:ext uri="{FF2B5EF4-FFF2-40B4-BE49-F238E27FC236}">
                <a16:creationId xmlns:a16="http://schemas.microsoft.com/office/drawing/2014/main" id="{22BA747A-568F-4933-AEFC-4917B3D3C0BB}"/>
              </a:ext>
            </a:extLst>
          </p:cNvPr>
          <p:cNvSpPr>
            <a:spLocks noGrp="1"/>
          </p:cNvSpPr>
          <p:nvPr>
            <p:ph type="body" idx="1"/>
          </p:nvPr>
        </p:nvSpPr>
        <p:spPr/>
        <p:txBody>
          <a:bodyPr/>
          <a:lstStyle/>
          <a:p>
            <a:r>
              <a:rPr lang="nb-NO" dirty="0"/>
              <a:t>Nøkkeltall/informasjon:</a:t>
            </a:r>
          </a:p>
        </p:txBody>
      </p:sp>
      <p:sp>
        <p:nvSpPr>
          <p:cNvPr id="4" name="Plassholder for innhold 3">
            <a:extLst>
              <a:ext uri="{FF2B5EF4-FFF2-40B4-BE49-F238E27FC236}">
                <a16:creationId xmlns:a16="http://schemas.microsoft.com/office/drawing/2014/main" id="{8929F0DC-7E01-4098-AC54-45A20AEA9B7E}"/>
              </a:ext>
            </a:extLst>
          </p:cNvPr>
          <p:cNvSpPr>
            <a:spLocks noGrp="1"/>
          </p:cNvSpPr>
          <p:nvPr>
            <p:ph sz="half" idx="2"/>
          </p:nvPr>
        </p:nvSpPr>
        <p:spPr/>
        <p:txBody>
          <a:bodyPr>
            <a:normAutofit fontScale="85000" lnSpcReduction="10000"/>
          </a:bodyPr>
          <a:lstStyle/>
          <a:p>
            <a:r>
              <a:rPr lang="nb-NO" dirty="0"/>
              <a:t>Prosjektkostnad</a:t>
            </a:r>
          </a:p>
          <a:p>
            <a:pPr lvl="1"/>
            <a:r>
              <a:rPr lang="nb-NO" dirty="0"/>
              <a:t> 44 </a:t>
            </a:r>
            <a:r>
              <a:rPr lang="nb-NO" dirty="0" err="1"/>
              <a:t>mnok</a:t>
            </a:r>
            <a:endParaRPr lang="nb-NO" dirty="0"/>
          </a:p>
          <a:p>
            <a:pPr lvl="1"/>
            <a:r>
              <a:rPr lang="nb-NO" dirty="0"/>
              <a:t>Andre kostnader. 21 </a:t>
            </a:r>
            <a:r>
              <a:rPr lang="nb-NO" dirty="0" err="1"/>
              <a:t>mnok</a:t>
            </a:r>
            <a:endParaRPr lang="nb-NO" dirty="0"/>
          </a:p>
          <a:p>
            <a:r>
              <a:rPr lang="nb-NO" dirty="0"/>
              <a:t>Størrelse 606 m2</a:t>
            </a:r>
          </a:p>
          <a:p>
            <a:pPr lvl="1"/>
            <a:r>
              <a:rPr lang="nb-NO" dirty="0"/>
              <a:t>2 Store</a:t>
            </a:r>
          </a:p>
          <a:p>
            <a:pPr lvl="1"/>
            <a:r>
              <a:rPr lang="nb-NO" dirty="0"/>
              <a:t> 5 små</a:t>
            </a:r>
          </a:p>
          <a:p>
            <a:r>
              <a:rPr lang="nb-NO" dirty="0"/>
              <a:t>Antall 7</a:t>
            </a:r>
          </a:p>
          <a:p>
            <a:r>
              <a:rPr lang="nb-NO" dirty="0"/>
              <a:t>Sengekapasitet:100 -120</a:t>
            </a:r>
          </a:p>
          <a:p>
            <a:endParaRPr lang="nb-NO" dirty="0"/>
          </a:p>
          <a:p>
            <a:endParaRPr lang="nb-NO" dirty="0"/>
          </a:p>
          <a:p>
            <a:r>
              <a:rPr lang="nb-NO" dirty="0"/>
              <a:t>For å redusere kostnader utredes et alternativt og enklere  konsept</a:t>
            </a:r>
          </a:p>
          <a:p>
            <a:endParaRPr lang="nb-NO" dirty="0"/>
          </a:p>
          <a:p>
            <a:pPr lvl="1"/>
            <a:endParaRPr lang="nb-NO" dirty="0"/>
          </a:p>
          <a:p>
            <a:pPr lvl="1"/>
            <a:endParaRPr lang="nb-NO" dirty="0"/>
          </a:p>
        </p:txBody>
      </p:sp>
      <p:sp>
        <p:nvSpPr>
          <p:cNvPr id="5" name="Plassholder for tekst 4">
            <a:extLst>
              <a:ext uri="{FF2B5EF4-FFF2-40B4-BE49-F238E27FC236}">
                <a16:creationId xmlns:a16="http://schemas.microsoft.com/office/drawing/2014/main" id="{9AE65AF4-B35A-4B9E-AB44-0095967478F7}"/>
              </a:ext>
            </a:extLst>
          </p:cNvPr>
          <p:cNvSpPr>
            <a:spLocks noGrp="1"/>
          </p:cNvSpPr>
          <p:nvPr>
            <p:ph type="body" sz="quarter" idx="3"/>
          </p:nvPr>
        </p:nvSpPr>
        <p:spPr/>
        <p:txBody>
          <a:bodyPr/>
          <a:lstStyle/>
          <a:p>
            <a:endParaRPr lang="nb-NO"/>
          </a:p>
        </p:txBody>
      </p:sp>
      <p:pic>
        <p:nvPicPr>
          <p:cNvPr id="7" name="Plassholder for innhold 6">
            <a:extLst>
              <a:ext uri="{FF2B5EF4-FFF2-40B4-BE49-F238E27FC236}">
                <a16:creationId xmlns:a16="http://schemas.microsoft.com/office/drawing/2014/main" id="{8F228294-B5F1-4A51-8763-4C92FC53302A}"/>
              </a:ext>
            </a:extLst>
          </p:cNvPr>
          <p:cNvPicPr>
            <a:picLocks noGrp="1" noChangeAspect="1"/>
          </p:cNvPicPr>
          <p:nvPr>
            <p:ph sz="quarter" idx="4"/>
          </p:nvPr>
        </p:nvPicPr>
        <p:blipFill>
          <a:blip r:embed="rId2" cstate="print"/>
          <a:stretch>
            <a:fillRect/>
          </a:stretch>
        </p:blipFill>
        <p:spPr>
          <a:xfrm>
            <a:off x="4355976" y="1340768"/>
            <a:ext cx="4498195" cy="2978582"/>
          </a:xfrm>
        </p:spPr>
      </p:pic>
      <p:pic>
        <p:nvPicPr>
          <p:cNvPr id="8" name="Bilde 7" descr="Bilde av Glass Igloo med diameter 5 meter og høyde 3 meter"/>
          <p:cNvPicPr/>
          <p:nvPr/>
        </p:nvPicPr>
        <p:blipFill>
          <a:blip r:embed="rId3" cstate="print"/>
          <a:srcRect/>
          <a:stretch>
            <a:fillRect/>
          </a:stretch>
        </p:blipFill>
        <p:spPr bwMode="auto">
          <a:xfrm>
            <a:off x="5580112" y="4797152"/>
            <a:ext cx="2857500" cy="1905000"/>
          </a:xfrm>
          <a:prstGeom prst="rect">
            <a:avLst/>
          </a:prstGeom>
          <a:noFill/>
          <a:ln w="9525">
            <a:noFill/>
            <a:miter lim="800000"/>
            <a:headEnd/>
            <a:tailEnd/>
          </a:ln>
        </p:spPr>
      </p:pic>
      <p:sp>
        <p:nvSpPr>
          <p:cNvPr id="9" name="Pil høyre 8"/>
          <p:cNvSpPr/>
          <p:nvPr/>
        </p:nvSpPr>
        <p:spPr>
          <a:xfrm>
            <a:off x="4427984" y="558924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4565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Driftskonsept</a:t>
            </a:r>
          </a:p>
        </p:txBody>
      </p:sp>
      <p:sp>
        <p:nvSpPr>
          <p:cNvPr id="3" name="Plassholder for tekst 2"/>
          <p:cNvSpPr>
            <a:spLocks noGrp="1"/>
          </p:cNvSpPr>
          <p:nvPr>
            <p:ph type="body" idx="1"/>
          </p:nvPr>
        </p:nvSpPr>
        <p:spPr/>
        <p:txBody>
          <a:bodyPr/>
          <a:lstStyle/>
          <a:p>
            <a:r>
              <a:rPr lang="nb-NO" dirty="0"/>
              <a:t>Målgrupper</a:t>
            </a:r>
          </a:p>
        </p:txBody>
      </p:sp>
      <p:sp>
        <p:nvSpPr>
          <p:cNvPr id="4" name="Plassholder for innhold 3"/>
          <p:cNvSpPr>
            <a:spLocks noGrp="1"/>
          </p:cNvSpPr>
          <p:nvPr>
            <p:ph sz="half" idx="2"/>
          </p:nvPr>
        </p:nvSpPr>
        <p:spPr/>
        <p:txBody>
          <a:bodyPr/>
          <a:lstStyle/>
          <a:p>
            <a:endParaRPr lang="nb-NO" dirty="0"/>
          </a:p>
        </p:txBody>
      </p:sp>
      <p:sp>
        <p:nvSpPr>
          <p:cNvPr id="5" name="Plassholder for tekst 4"/>
          <p:cNvSpPr>
            <a:spLocks noGrp="1"/>
          </p:cNvSpPr>
          <p:nvPr>
            <p:ph type="body" sz="quarter" idx="3"/>
          </p:nvPr>
        </p:nvSpPr>
        <p:spPr/>
        <p:txBody>
          <a:bodyPr/>
          <a:lstStyle/>
          <a:p>
            <a:r>
              <a:rPr lang="nb-NO" dirty="0"/>
              <a:t>Aktiviteter</a:t>
            </a:r>
          </a:p>
        </p:txBody>
      </p:sp>
      <p:sp>
        <p:nvSpPr>
          <p:cNvPr id="6" name="Plassholder for innhold 5"/>
          <p:cNvSpPr>
            <a:spLocks noGrp="1"/>
          </p:cNvSpPr>
          <p:nvPr>
            <p:ph sz="quarter" idx="4"/>
          </p:nvPr>
        </p:nvSpPr>
        <p:spPr/>
        <p:txBody>
          <a:bodyPr>
            <a:normAutofit/>
          </a:bodyPr>
          <a:lstStyle/>
          <a:p>
            <a:endParaRPr lang="nb-NO" dirty="0"/>
          </a:p>
          <a:p>
            <a:pPr>
              <a:buNone/>
            </a:pPr>
            <a:endParaRPr lang="nb-NO" sz="2200" dirty="0"/>
          </a:p>
          <a:p>
            <a:pPr>
              <a:buNone/>
            </a:pPr>
            <a:r>
              <a:rPr lang="nb-NO" sz="1500" dirty="0"/>
              <a:t>Kurs og seminar, foredrag  – overnatting i ”planeter”</a:t>
            </a:r>
          </a:p>
          <a:p>
            <a:pPr>
              <a:buNone/>
            </a:pPr>
            <a:r>
              <a:rPr lang="nb-NO" sz="1500" dirty="0"/>
              <a:t>Forsknings samarbeide</a:t>
            </a:r>
          </a:p>
          <a:p>
            <a:pPr>
              <a:buNone/>
            </a:pPr>
            <a:endParaRPr lang="nb-NO" sz="1500" dirty="0"/>
          </a:p>
          <a:p>
            <a:pPr>
              <a:buNone/>
            </a:pPr>
            <a:r>
              <a:rPr lang="nb-NO" sz="1500" dirty="0" err="1"/>
              <a:t>Naturopplevelser-</a:t>
            </a:r>
            <a:r>
              <a:rPr lang="nb-NO" sz="1500" dirty="0"/>
              <a:t> videonomen</a:t>
            </a:r>
          </a:p>
          <a:p>
            <a:endParaRPr lang="nb-NO" sz="1500" dirty="0"/>
          </a:p>
          <a:p>
            <a:pPr>
              <a:buNone/>
            </a:pPr>
            <a:r>
              <a:rPr lang="nb-NO" sz="1500" dirty="0" err="1"/>
              <a:t>Natursti-naturopplevelser</a:t>
            </a:r>
            <a:r>
              <a:rPr lang="nb-NO" sz="1500" dirty="0"/>
              <a:t> ,”</a:t>
            </a:r>
            <a:r>
              <a:rPr lang="nb-NO" sz="1500" dirty="0" err="1"/>
              <a:t>astrokurs</a:t>
            </a:r>
            <a:r>
              <a:rPr lang="nb-NO" sz="1500" dirty="0"/>
              <a:t>” overnatting </a:t>
            </a:r>
          </a:p>
          <a:p>
            <a:pPr>
              <a:buNone/>
            </a:pPr>
            <a:r>
              <a:rPr lang="nb-NO" sz="1500" dirty="0"/>
              <a:t>Etterutdanning lærere ”Levende naturfag”</a:t>
            </a:r>
          </a:p>
          <a:p>
            <a:pPr>
              <a:buNone/>
            </a:pPr>
            <a:r>
              <a:rPr lang="nb-NO" sz="1500" dirty="0"/>
              <a:t>Leirskoler –</a:t>
            </a:r>
            <a:r>
              <a:rPr lang="nb-NO" sz="1500" dirty="0" err="1"/>
              <a:t>aktivitetsdager-</a:t>
            </a:r>
            <a:r>
              <a:rPr lang="nb-NO" sz="1500" dirty="0"/>
              <a:t> lek og lær.</a:t>
            </a:r>
          </a:p>
        </p:txBody>
      </p:sp>
      <p:sp>
        <p:nvSpPr>
          <p:cNvPr id="7" name="Likebent trekant 6"/>
          <p:cNvSpPr/>
          <p:nvPr/>
        </p:nvSpPr>
        <p:spPr>
          <a:xfrm>
            <a:off x="467544" y="2492896"/>
            <a:ext cx="4032448" cy="33123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endParaRPr>
          </a:p>
          <a:p>
            <a:pPr algn="ctr"/>
            <a:r>
              <a:rPr lang="nb-NO" dirty="0">
                <a:solidFill>
                  <a:schemeClr val="tx1"/>
                </a:solidFill>
              </a:rPr>
              <a:t>Privat og familier</a:t>
            </a:r>
          </a:p>
          <a:p>
            <a:pPr algn="ctr"/>
            <a:endParaRPr lang="nb-NO" dirty="0">
              <a:solidFill>
                <a:schemeClr val="tx1"/>
              </a:solidFill>
            </a:endParaRPr>
          </a:p>
          <a:p>
            <a:pPr algn="ctr"/>
            <a:r>
              <a:rPr lang="nb-NO" dirty="0">
                <a:solidFill>
                  <a:schemeClr val="tx1"/>
                </a:solidFill>
              </a:rPr>
              <a:t>Skoler</a:t>
            </a:r>
          </a:p>
        </p:txBody>
      </p:sp>
      <p:sp>
        <p:nvSpPr>
          <p:cNvPr id="11" name="TekstSylinder 10"/>
          <p:cNvSpPr txBox="1"/>
          <p:nvPr/>
        </p:nvSpPr>
        <p:spPr>
          <a:xfrm>
            <a:off x="1763688" y="4077072"/>
            <a:ext cx="1512168" cy="369332"/>
          </a:xfrm>
          <a:prstGeom prst="rect">
            <a:avLst/>
          </a:prstGeom>
          <a:noFill/>
        </p:spPr>
        <p:txBody>
          <a:bodyPr wrap="square" rtlCol="0">
            <a:spAutoFit/>
          </a:bodyPr>
          <a:lstStyle/>
          <a:p>
            <a:pPr algn="ctr"/>
            <a:r>
              <a:rPr lang="nb-NO" dirty="0"/>
              <a:t>Dags turisme</a:t>
            </a:r>
          </a:p>
        </p:txBody>
      </p:sp>
      <p:sp>
        <p:nvSpPr>
          <p:cNvPr id="12" name="TekstSylinder 11"/>
          <p:cNvSpPr txBox="1"/>
          <p:nvPr/>
        </p:nvSpPr>
        <p:spPr>
          <a:xfrm>
            <a:off x="1763688" y="2996952"/>
            <a:ext cx="1440160" cy="584775"/>
          </a:xfrm>
          <a:prstGeom prst="rect">
            <a:avLst/>
          </a:prstGeom>
          <a:noFill/>
        </p:spPr>
        <p:txBody>
          <a:bodyPr wrap="square" rtlCol="0">
            <a:spAutoFit/>
          </a:bodyPr>
          <a:lstStyle/>
          <a:p>
            <a:r>
              <a:rPr lang="nb-NO" sz="1600" dirty="0"/>
              <a:t>      Bedrifter</a:t>
            </a:r>
          </a:p>
          <a:p>
            <a:r>
              <a:rPr lang="nb-NO" sz="1600" dirty="0"/>
              <a:t>	</a:t>
            </a:r>
          </a:p>
        </p:txBody>
      </p:sp>
      <p:sp>
        <p:nvSpPr>
          <p:cNvPr id="13" name="TekstSylinder 12"/>
          <p:cNvSpPr txBox="1"/>
          <p:nvPr/>
        </p:nvSpPr>
        <p:spPr>
          <a:xfrm>
            <a:off x="1763688" y="3501008"/>
            <a:ext cx="1368152" cy="338554"/>
          </a:xfrm>
          <a:prstGeom prst="rect">
            <a:avLst/>
          </a:prstGeom>
          <a:noFill/>
        </p:spPr>
        <p:txBody>
          <a:bodyPr wrap="square" rtlCol="0">
            <a:spAutoFit/>
          </a:bodyPr>
          <a:lstStyle/>
          <a:p>
            <a:r>
              <a:rPr lang="nb-NO" sz="1600" dirty="0"/>
              <a:t>  Universiteter</a:t>
            </a:r>
          </a:p>
        </p:txBody>
      </p:sp>
      <p:cxnSp>
        <p:nvCxnSpPr>
          <p:cNvPr id="15" name="Rett pil 14"/>
          <p:cNvCxnSpPr/>
          <p:nvPr/>
        </p:nvCxnSpPr>
        <p:spPr>
          <a:xfrm>
            <a:off x="2915816" y="3140968"/>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p:nvPr/>
        </p:nvCxnSpPr>
        <p:spPr>
          <a:xfrm>
            <a:off x="3203848" y="364502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3563888" y="422108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a:off x="3923928" y="479715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a:off x="4211960" y="530120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3ADFCB-F0DF-4253-AC64-3A9FA209EF6D}"/>
              </a:ext>
            </a:extLst>
          </p:cNvPr>
          <p:cNvSpPr>
            <a:spLocks noGrp="1"/>
          </p:cNvSpPr>
          <p:nvPr>
            <p:ph type="title"/>
          </p:nvPr>
        </p:nvSpPr>
        <p:spPr/>
        <p:txBody>
          <a:bodyPr>
            <a:normAutofit fontScale="90000"/>
          </a:bodyPr>
          <a:lstStyle/>
          <a:p>
            <a:r>
              <a:rPr lang="nb-NO" dirty="0"/>
              <a:t>Totale prosjektkostnader</a:t>
            </a:r>
            <a:br>
              <a:rPr lang="nb-NO" dirty="0"/>
            </a:br>
            <a:r>
              <a:rPr lang="nb-NO" dirty="0"/>
              <a:t>195 000 000 kr</a:t>
            </a:r>
          </a:p>
        </p:txBody>
      </p:sp>
      <p:sp>
        <p:nvSpPr>
          <p:cNvPr id="3" name="Plassholder for tekst 2">
            <a:extLst>
              <a:ext uri="{FF2B5EF4-FFF2-40B4-BE49-F238E27FC236}">
                <a16:creationId xmlns:a16="http://schemas.microsoft.com/office/drawing/2014/main" id="{124CC08F-7892-4B23-B099-C594D00A50E5}"/>
              </a:ext>
            </a:extLst>
          </p:cNvPr>
          <p:cNvSpPr>
            <a:spLocks noGrp="1"/>
          </p:cNvSpPr>
          <p:nvPr>
            <p:ph type="body" idx="1"/>
          </p:nvPr>
        </p:nvSpPr>
        <p:spPr/>
        <p:txBody>
          <a:bodyPr/>
          <a:lstStyle/>
          <a:p>
            <a:r>
              <a:rPr lang="nb-NO" dirty="0"/>
              <a:t>Bygningsmessige anlegg</a:t>
            </a:r>
          </a:p>
        </p:txBody>
      </p:sp>
      <p:sp>
        <p:nvSpPr>
          <p:cNvPr id="4" name="Plassholder for innhold 3">
            <a:extLst>
              <a:ext uri="{FF2B5EF4-FFF2-40B4-BE49-F238E27FC236}">
                <a16:creationId xmlns:a16="http://schemas.microsoft.com/office/drawing/2014/main" id="{81CA8EDF-1A0A-4292-8A9B-05D672D55C4B}"/>
              </a:ext>
            </a:extLst>
          </p:cNvPr>
          <p:cNvSpPr>
            <a:spLocks noGrp="1"/>
          </p:cNvSpPr>
          <p:nvPr>
            <p:ph sz="half" idx="2"/>
          </p:nvPr>
        </p:nvSpPr>
        <p:spPr/>
        <p:txBody>
          <a:bodyPr>
            <a:normAutofit/>
          </a:bodyPr>
          <a:lstStyle/>
          <a:p>
            <a:r>
              <a:rPr lang="nb-NO" dirty="0"/>
              <a:t>Planetarium:</a:t>
            </a:r>
          </a:p>
          <a:p>
            <a:pPr>
              <a:buNone/>
            </a:pPr>
            <a:r>
              <a:rPr lang="nb-NO" dirty="0"/>
              <a:t>	  	KR 98 400000</a:t>
            </a:r>
          </a:p>
          <a:p>
            <a:r>
              <a:rPr lang="nb-NO" dirty="0"/>
              <a:t>Overnattingsplaneter :</a:t>
            </a:r>
          </a:p>
          <a:p>
            <a:pPr>
              <a:buNone/>
            </a:pPr>
            <a:r>
              <a:rPr lang="nb-NO" dirty="0"/>
              <a:t>		Kr 44 000000 *</a:t>
            </a:r>
          </a:p>
          <a:p>
            <a:pPr>
              <a:buNone/>
            </a:pPr>
            <a:endParaRPr lang="nb-NO" dirty="0"/>
          </a:p>
          <a:p>
            <a:pPr>
              <a:buNone/>
            </a:pPr>
            <a:r>
              <a:rPr lang="nb-NO" dirty="0"/>
              <a:t>*   </a:t>
            </a:r>
            <a:r>
              <a:rPr lang="nb-NO" sz="2000" dirty="0"/>
              <a:t>Pågående arbeid for å vurdere alternative løsninger med lavere investeringskost og som er mer kostnadseffektive </a:t>
            </a:r>
          </a:p>
        </p:txBody>
      </p:sp>
      <p:sp>
        <p:nvSpPr>
          <p:cNvPr id="5" name="Plassholder for tekst 4">
            <a:extLst>
              <a:ext uri="{FF2B5EF4-FFF2-40B4-BE49-F238E27FC236}">
                <a16:creationId xmlns:a16="http://schemas.microsoft.com/office/drawing/2014/main" id="{3831D4B7-0AA9-40F8-8AF7-A29877035D57}"/>
              </a:ext>
            </a:extLst>
          </p:cNvPr>
          <p:cNvSpPr>
            <a:spLocks noGrp="1"/>
          </p:cNvSpPr>
          <p:nvPr>
            <p:ph type="body" sz="quarter" idx="3"/>
          </p:nvPr>
        </p:nvSpPr>
        <p:spPr/>
        <p:txBody>
          <a:bodyPr/>
          <a:lstStyle/>
          <a:p>
            <a:r>
              <a:rPr lang="nb-NO" dirty="0"/>
              <a:t>Andre kostnader</a:t>
            </a:r>
          </a:p>
        </p:txBody>
      </p:sp>
      <p:sp>
        <p:nvSpPr>
          <p:cNvPr id="6" name="Plassholder for innhold 5">
            <a:extLst>
              <a:ext uri="{FF2B5EF4-FFF2-40B4-BE49-F238E27FC236}">
                <a16:creationId xmlns:a16="http://schemas.microsoft.com/office/drawing/2014/main" id="{B7C738AD-9D54-49D1-B06F-B06932CD9938}"/>
              </a:ext>
            </a:extLst>
          </p:cNvPr>
          <p:cNvSpPr>
            <a:spLocks noGrp="1"/>
          </p:cNvSpPr>
          <p:nvPr>
            <p:ph sz="quarter" idx="4"/>
          </p:nvPr>
        </p:nvSpPr>
        <p:spPr/>
        <p:txBody>
          <a:bodyPr/>
          <a:lstStyle/>
          <a:p>
            <a:r>
              <a:rPr lang="nb-NO" dirty="0"/>
              <a:t>Tomt og infrastruktur</a:t>
            </a:r>
            <a:br>
              <a:rPr lang="nb-NO" dirty="0"/>
            </a:br>
            <a:r>
              <a:rPr lang="nb-NO" dirty="0"/>
              <a:t>kr  8 300 000</a:t>
            </a:r>
          </a:p>
          <a:p>
            <a:r>
              <a:rPr lang="nb-NO" dirty="0"/>
              <a:t>Inventar og utstyr </a:t>
            </a:r>
          </a:p>
          <a:p>
            <a:pPr>
              <a:buNone/>
            </a:pPr>
            <a:r>
              <a:rPr lang="nb-NO" dirty="0"/>
              <a:t>	Kr 30 000 000</a:t>
            </a:r>
          </a:p>
          <a:p>
            <a:r>
              <a:rPr lang="nb-NO" dirty="0"/>
              <a:t>Andre kostnader/prosjektering </a:t>
            </a:r>
          </a:p>
          <a:p>
            <a:pPr>
              <a:buNone/>
            </a:pPr>
            <a:r>
              <a:rPr lang="nb-NO" dirty="0"/>
              <a:t>	Kr 15 000 000</a:t>
            </a:r>
          </a:p>
        </p:txBody>
      </p:sp>
    </p:spTree>
    <p:extLst>
      <p:ext uri="{BB962C8B-B14F-4D97-AF65-F5344CB8AC3E}">
        <p14:creationId xmlns:p14="http://schemas.microsoft.com/office/powerpoint/2010/main" val="92725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99562-FA9A-4474-A37B-375D52D1ADF6}"/>
              </a:ext>
            </a:extLst>
          </p:cNvPr>
          <p:cNvSpPr>
            <a:spLocks noGrp="1"/>
          </p:cNvSpPr>
          <p:nvPr>
            <p:ph type="title"/>
          </p:nvPr>
        </p:nvSpPr>
        <p:spPr/>
        <p:txBody>
          <a:bodyPr/>
          <a:lstStyle/>
          <a:p>
            <a:r>
              <a:rPr lang="nb-NO" dirty="0"/>
              <a:t>Arkitektur og innhold</a:t>
            </a:r>
          </a:p>
        </p:txBody>
      </p:sp>
      <p:pic>
        <p:nvPicPr>
          <p:cNvPr id="4" name="Plassholder for innhold 3">
            <a:extLst>
              <a:ext uri="{FF2B5EF4-FFF2-40B4-BE49-F238E27FC236}">
                <a16:creationId xmlns:a16="http://schemas.microsoft.com/office/drawing/2014/main" id="{F0BD83DF-5A4A-445A-A0A3-F62E3913FC03}"/>
              </a:ext>
            </a:extLst>
          </p:cNvPr>
          <p:cNvPicPr>
            <a:picLocks noGrp="1" noChangeAspect="1"/>
          </p:cNvPicPr>
          <p:nvPr>
            <p:ph idx="1"/>
          </p:nvPr>
        </p:nvPicPr>
        <p:blipFill>
          <a:blip r:embed="rId2" cstate="print"/>
          <a:stretch>
            <a:fillRect/>
          </a:stretch>
        </p:blipFill>
        <p:spPr>
          <a:xfrm>
            <a:off x="1979712" y="2636912"/>
            <a:ext cx="4464496" cy="2808312"/>
          </a:xfrm>
          <a:prstGeom prst="rect">
            <a:avLst/>
          </a:prstGeom>
        </p:spPr>
      </p:pic>
    </p:spTree>
    <p:extLst>
      <p:ext uri="{BB962C8B-B14F-4D97-AF65-F5344CB8AC3E}">
        <p14:creationId xmlns:p14="http://schemas.microsoft.com/office/powerpoint/2010/main" val="341225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F2E878-56EF-46CA-900E-2DF4E77911A3}"/>
              </a:ext>
            </a:extLst>
          </p:cNvPr>
          <p:cNvSpPr>
            <a:spLocks noGrp="1"/>
          </p:cNvSpPr>
          <p:nvPr>
            <p:ph type="title"/>
          </p:nvPr>
        </p:nvSpPr>
        <p:spPr/>
        <p:txBody>
          <a:bodyPr>
            <a:normAutofit fontScale="90000"/>
          </a:bodyPr>
          <a:lstStyle/>
          <a:p>
            <a:r>
              <a:rPr lang="nb-NO" dirty="0"/>
              <a:t>Inventar og utstyr</a:t>
            </a:r>
            <a:br>
              <a:rPr lang="nb-NO" dirty="0"/>
            </a:br>
            <a:r>
              <a:rPr lang="nb-NO" dirty="0"/>
              <a:t>Tilknyttet Planetariet</a:t>
            </a:r>
          </a:p>
        </p:txBody>
      </p:sp>
      <p:sp>
        <p:nvSpPr>
          <p:cNvPr id="3" name="Plassholder for tekst 2">
            <a:extLst>
              <a:ext uri="{FF2B5EF4-FFF2-40B4-BE49-F238E27FC236}">
                <a16:creationId xmlns:a16="http://schemas.microsoft.com/office/drawing/2014/main" id="{716A57DE-740F-4511-A027-634A185BCB8B}"/>
              </a:ext>
            </a:extLst>
          </p:cNvPr>
          <p:cNvSpPr>
            <a:spLocks noGrp="1"/>
          </p:cNvSpPr>
          <p:nvPr>
            <p:ph type="body" idx="1"/>
          </p:nvPr>
        </p:nvSpPr>
        <p:spPr/>
        <p:txBody>
          <a:bodyPr/>
          <a:lstStyle/>
          <a:p>
            <a:endParaRPr lang="nb-NO"/>
          </a:p>
        </p:txBody>
      </p:sp>
      <p:sp>
        <p:nvSpPr>
          <p:cNvPr id="4" name="Plassholder for innhold 3">
            <a:extLst>
              <a:ext uri="{FF2B5EF4-FFF2-40B4-BE49-F238E27FC236}">
                <a16:creationId xmlns:a16="http://schemas.microsoft.com/office/drawing/2014/main" id="{C3518DB7-8970-443D-A4B2-13FDF9FD3A8C}"/>
              </a:ext>
            </a:extLst>
          </p:cNvPr>
          <p:cNvSpPr>
            <a:spLocks noGrp="1"/>
          </p:cNvSpPr>
          <p:nvPr>
            <p:ph sz="half" idx="2"/>
          </p:nvPr>
        </p:nvSpPr>
        <p:spPr/>
        <p:txBody>
          <a:bodyPr>
            <a:normAutofit/>
          </a:bodyPr>
          <a:lstStyle/>
          <a:p>
            <a:pPr marL="0" indent="0">
              <a:buNone/>
            </a:pPr>
            <a:r>
              <a:rPr lang="nb-NO" dirty="0"/>
              <a:t>Projektor</a:t>
            </a:r>
          </a:p>
          <a:p>
            <a:pPr marL="0" indent="0">
              <a:buNone/>
            </a:pPr>
            <a:r>
              <a:rPr lang="nb-NO" dirty="0"/>
              <a:t>Lyd og lys</a:t>
            </a:r>
          </a:p>
          <a:p>
            <a:pPr marL="0" indent="0">
              <a:buNone/>
            </a:pPr>
            <a:r>
              <a:rPr lang="nb-NO" dirty="0" err="1"/>
              <a:t>Dome</a:t>
            </a:r>
            <a:endParaRPr lang="nb-NO" dirty="0"/>
          </a:p>
          <a:p>
            <a:pPr marL="0" indent="0">
              <a:buNone/>
            </a:pPr>
            <a:r>
              <a:rPr lang="nb-NO" dirty="0"/>
              <a:t>Amfi/stoler</a:t>
            </a:r>
          </a:p>
          <a:p>
            <a:pPr marL="0" indent="0">
              <a:buNone/>
            </a:pPr>
            <a:r>
              <a:rPr lang="nb-NO" dirty="0"/>
              <a:t>Kafe og øvrig inventar</a:t>
            </a:r>
          </a:p>
          <a:p>
            <a:pPr marL="0" indent="0">
              <a:buNone/>
            </a:pPr>
            <a:endParaRPr lang="nb-NO" dirty="0"/>
          </a:p>
          <a:p>
            <a:pPr marL="0" indent="0">
              <a:buNone/>
            </a:pPr>
            <a:r>
              <a:rPr lang="nb-NO" dirty="0"/>
              <a:t>Totalt</a:t>
            </a:r>
          </a:p>
        </p:txBody>
      </p:sp>
      <p:sp>
        <p:nvSpPr>
          <p:cNvPr id="5" name="Plassholder for tekst 4">
            <a:extLst>
              <a:ext uri="{FF2B5EF4-FFF2-40B4-BE49-F238E27FC236}">
                <a16:creationId xmlns:a16="http://schemas.microsoft.com/office/drawing/2014/main" id="{A6D6AD38-9693-4AA3-A494-7F22AE0E7545}"/>
              </a:ext>
            </a:extLst>
          </p:cNvPr>
          <p:cNvSpPr>
            <a:spLocks noGrp="1"/>
          </p:cNvSpPr>
          <p:nvPr>
            <p:ph type="body" sz="quarter" idx="3"/>
          </p:nvPr>
        </p:nvSpPr>
        <p:spPr/>
        <p:txBody>
          <a:bodyPr/>
          <a:lstStyle/>
          <a:p>
            <a:endParaRPr lang="nb-NO"/>
          </a:p>
        </p:txBody>
      </p:sp>
      <p:sp>
        <p:nvSpPr>
          <p:cNvPr id="6" name="Plassholder for innhold 5">
            <a:extLst>
              <a:ext uri="{FF2B5EF4-FFF2-40B4-BE49-F238E27FC236}">
                <a16:creationId xmlns:a16="http://schemas.microsoft.com/office/drawing/2014/main" id="{97EEC25F-7A2D-48AA-B73B-85CBDD107487}"/>
              </a:ext>
            </a:extLst>
          </p:cNvPr>
          <p:cNvSpPr>
            <a:spLocks noGrp="1"/>
          </p:cNvSpPr>
          <p:nvPr>
            <p:ph sz="quarter" idx="4"/>
          </p:nvPr>
        </p:nvSpPr>
        <p:spPr/>
        <p:txBody>
          <a:bodyPr>
            <a:normAutofit fontScale="92500" lnSpcReduction="10000"/>
          </a:bodyPr>
          <a:lstStyle/>
          <a:p>
            <a:pPr marL="0" indent="0">
              <a:buNone/>
            </a:pPr>
            <a:r>
              <a:rPr lang="nb-NO" dirty="0"/>
              <a:t>11.2  </a:t>
            </a:r>
            <a:r>
              <a:rPr lang="nb-NO" dirty="0" err="1"/>
              <a:t>mill</a:t>
            </a:r>
            <a:r>
              <a:rPr lang="nb-NO" dirty="0"/>
              <a:t>         Alternativt 7.7 </a:t>
            </a:r>
            <a:r>
              <a:rPr lang="nb-NO" dirty="0" err="1"/>
              <a:t>mill</a:t>
            </a:r>
            <a:endParaRPr lang="nb-NO" dirty="0"/>
          </a:p>
          <a:p>
            <a:pPr marL="0" indent="0">
              <a:buNone/>
            </a:pPr>
            <a:r>
              <a:rPr lang="nb-NO" dirty="0"/>
              <a:t>   2.5 </a:t>
            </a:r>
            <a:r>
              <a:rPr lang="nb-NO" dirty="0" err="1"/>
              <a:t>mill</a:t>
            </a:r>
            <a:endParaRPr lang="nb-NO" dirty="0"/>
          </a:p>
          <a:p>
            <a:pPr marL="0" indent="0">
              <a:buNone/>
            </a:pPr>
            <a:r>
              <a:rPr lang="nb-NO" dirty="0"/>
              <a:t>   3.9 </a:t>
            </a:r>
            <a:r>
              <a:rPr lang="nb-NO" dirty="0" err="1"/>
              <a:t>mill</a:t>
            </a:r>
            <a:endParaRPr lang="nb-NO" dirty="0"/>
          </a:p>
          <a:p>
            <a:pPr marL="0" indent="0">
              <a:buNone/>
            </a:pPr>
            <a:r>
              <a:rPr lang="nb-NO" dirty="0"/>
              <a:t>   1.0 </a:t>
            </a:r>
            <a:r>
              <a:rPr lang="nb-NO" dirty="0" err="1"/>
              <a:t>mill</a:t>
            </a:r>
            <a:endParaRPr lang="nb-NO" dirty="0"/>
          </a:p>
          <a:p>
            <a:pPr marL="0" indent="0">
              <a:buNone/>
            </a:pPr>
            <a:r>
              <a:rPr lang="nb-NO" dirty="0"/>
              <a:t>   2.0 </a:t>
            </a:r>
            <a:r>
              <a:rPr lang="nb-NO" dirty="0" err="1"/>
              <a:t>mill</a:t>
            </a:r>
            <a:endParaRPr lang="nb-NO" dirty="0"/>
          </a:p>
          <a:p>
            <a:pPr marL="0" indent="0">
              <a:buNone/>
            </a:pPr>
            <a:r>
              <a:rPr lang="nb-NO" dirty="0"/>
              <a:t> </a:t>
            </a:r>
          </a:p>
          <a:p>
            <a:pPr marL="0" indent="0">
              <a:buNone/>
            </a:pPr>
            <a:r>
              <a:rPr lang="nb-NO" dirty="0"/>
              <a:t>20.6 </a:t>
            </a:r>
            <a:r>
              <a:rPr lang="nb-NO" dirty="0" err="1"/>
              <a:t>mill</a:t>
            </a:r>
            <a:r>
              <a:rPr lang="nb-NO" dirty="0"/>
              <a:t>         </a:t>
            </a:r>
            <a:r>
              <a:rPr lang="nb-NO" dirty="0" err="1"/>
              <a:t>Alterantivt</a:t>
            </a:r>
            <a:r>
              <a:rPr lang="nb-NO" dirty="0"/>
              <a:t> 17.1 </a:t>
            </a:r>
            <a:r>
              <a:rPr lang="nb-NO" dirty="0" err="1"/>
              <a:t>mill</a:t>
            </a:r>
            <a:endParaRPr lang="nb-NO" dirty="0"/>
          </a:p>
          <a:p>
            <a:endParaRPr lang="nb-NO" dirty="0"/>
          </a:p>
          <a:p>
            <a:endParaRPr lang="nb-NO" dirty="0"/>
          </a:p>
          <a:p>
            <a:r>
              <a:rPr lang="nb-NO" dirty="0"/>
              <a:t>Kurs 10.30 pr 10 </a:t>
            </a:r>
            <a:r>
              <a:rPr lang="nb-NO" dirty="0" err="1"/>
              <a:t>feb</a:t>
            </a:r>
            <a:r>
              <a:rPr lang="nb-NO" dirty="0"/>
              <a:t> 2021</a:t>
            </a:r>
          </a:p>
        </p:txBody>
      </p:sp>
      <p:cxnSp>
        <p:nvCxnSpPr>
          <p:cNvPr id="8" name="Rett linje 7">
            <a:extLst>
              <a:ext uri="{FF2B5EF4-FFF2-40B4-BE49-F238E27FC236}">
                <a16:creationId xmlns:a16="http://schemas.microsoft.com/office/drawing/2014/main" id="{82625A67-6E36-43CD-BC3D-76232DB114E8}"/>
              </a:ext>
            </a:extLst>
          </p:cNvPr>
          <p:cNvCxnSpPr/>
          <p:nvPr/>
        </p:nvCxnSpPr>
        <p:spPr>
          <a:xfrm>
            <a:off x="611560" y="4077072"/>
            <a:ext cx="8075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3D55E9D0-70E5-4B30-AE73-19F59842F7FE}"/>
              </a:ext>
            </a:extLst>
          </p:cNvPr>
          <p:cNvCxnSpPr/>
          <p:nvPr/>
        </p:nvCxnSpPr>
        <p:spPr>
          <a:xfrm>
            <a:off x="611560"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Markedspotensiale</a:t>
            </a:r>
            <a:endParaRPr lang="nb-NO" dirty="0"/>
          </a:p>
        </p:txBody>
      </p:sp>
      <p:sp>
        <p:nvSpPr>
          <p:cNvPr id="3" name="Plassholder for tekst 2"/>
          <p:cNvSpPr>
            <a:spLocks noGrp="1"/>
          </p:cNvSpPr>
          <p:nvPr>
            <p:ph type="body" idx="1"/>
          </p:nvPr>
        </p:nvSpPr>
        <p:spPr/>
        <p:txBody>
          <a:bodyPr>
            <a:normAutofit/>
          </a:bodyPr>
          <a:lstStyle/>
          <a:p>
            <a:endParaRPr lang="nb-NO" dirty="0"/>
          </a:p>
        </p:txBody>
      </p:sp>
      <p:sp>
        <p:nvSpPr>
          <p:cNvPr id="4" name="Plassholder for innhold 3"/>
          <p:cNvSpPr>
            <a:spLocks noGrp="1"/>
          </p:cNvSpPr>
          <p:nvPr>
            <p:ph sz="half" idx="2"/>
          </p:nvPr>
        </p:nvSpPr>
        <p:spPr/>
        <p:txBody>
          <a:bodyPr/>
          <a:lstStyle/>
          <a:p>
            <a:pPr>
              <a:buFontTx/>
              <a:buChar char="-"/>
            </a:pPr>
            <a:endParaRPr lang="nb-NO" sz="1400" dirty="0"/>
          </a:p>
          <a:p>
            <a:pPr>
              <a:buNone/>
            </a:pPr>
            <a:r>
              <a:rPr lang="nb-NO" sz="1400" dirty="0"/>
              <a:t>	</a:t>
            </a:r>
            <a:endParaRPr lang="nb-NO" u="sng" dirty="0"/>
          </a:p>
        </p:txBody>
      </p:sp>
      <p:sp>
        <p:nvSpPr>
          <p:cNvPr id="5" name="Plassholder for tekst 4"/>
          <p:cNvSpPr>
            <a:spLocks noGrp="1"/>
          </p:cNvSpPr>
          <p:nvPr>
            <p:ph type="body" sz="quarter" idx="3"/>
          </p:nvPr>
        </p:nvSpPr>
        <p:spPr/>
        <p:txBody>
          <a:bodyPr>
            <a:normAutofit/>
          </a:bodyPr>
          <a:lstStyle/>
          <a:p>
            <a:endParaRPr lang="nb-NO" dirty="0"/>
          </a:p>
        </p:txBody>
      </p:sp>
      <p:sp>
        <p:nvSpPr>
          <p:cNvPr id="6" name="Plassholder for innhold 5"/>
          <p:cNvSpPr>
            <a:spLocks noGrp="1"/>
          </p:cNvSpPr>
          <p:nvPr>
            <p:ph sz="quarter" idx="4"/>
          </p:nvPr>
        </p:nvSpPr>
        <p:spPr>
          <a:xfrm>
            <a:off x="2051721" y="2174875"/>
            <a:ext cx="4968551" cy="3951288"/>
          </a:xfrm>
        </p:spPr>
        <p:txBody>
          <a:bodyPr>
            <a:normAutofit/>
          </a:bodyPr>
          <a:lstStyle/>
          <a:p>
            <a:pPr>
              <a:buFontTx/>
              <a:buChar char="-"/>
            </a:pPr>
            <a:r>
              <a:rPr lang="nb-NO" sz="1800" dirty="0"/>
              <a:t>Videreføring av leirskoler og økt antall helgeaktiviteter legges det til grunn minimum 20 000 overnattinger</a:t>
            </a:r>
          </a:p>
          <a:p>
            <a:pPr>
              <a:buFontTx/>
              <a:buChar char="-"/>
            </a:pPr>
            <a:endParaRPr lang="nb-NO" sz="1800" dirty="0"/>
          </a:p>
          <a:p>
            <a:pPr>
              <a:buFontTx/>
              <a:buChar char="-"/>
            </a:pPr>
            <a:r>
              <a:rPr lang="nb-NO" sz="1800" dirty="0"/>
              <a:t>Nærhet til Oslo og Gardermoen tilsier et høyt besøkstall for dags turister  med et måltall minimum 50 000 – til 100 000 besøkende</a:t>
            </a:r>
            <a:endParaRPr lang="nb-N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8CA845-0D43-4A04-B631-7FFB3004BF87}"/>
              </a:ext>
            </a:extLst>
          </p:cNvPr>
          <p:cNvSpPr>
            <a:spLocks noGrp="1"/>
          </p:cNvSpPr>
          <p:nvPr>
            <p:ph type="title"/>
          </p:nvPr>
        </p:nvSpPr>
        <p:spPr/>
        <p:txBody>
          <a:bodyPr/>
          <a:lstStyle/>
          <a:p>
            <a:r>
              <a:rPr lang="nb-NO" dirty="0" err="1"/>
              <a:t>Infrastruktur:Vei</a:t>
            </a:r>
            <a:r>
              <a:rPr lang="nb-NO" dirty="0"/>
              <a:t> og parkering</a:t>
            </a:r>
          </a:p>
        </p:txBody>
      </p:sp>
      <p:sp>
        <p:nvSpPr>
          <p:cNvPr id="3" name="Plassholder for tekst 2">
            <a:extLst>
              <a:ext uri="{FF2B5EF4-FFF2-40B4-BE49-F238E27FC236}">
                <a16:creationId xmlns:a16="http://schemas.microsoft.com/office/drawing/2014/main" id="{205FA9C8-EA70-4493-8CDE-694C48F629DA}"/>
              </a:ext>
            </a:extLst>
          </p:cNvPr>
          <p:cNvSpPr>
            <a:spLocks noGrp="1"/>
          </p:cNvSpPr>
          <p:nvPr>
            <p:ph type="body" idx="1"/>
          </p:nvPr>
        </p:nvSpPr>
        <p:spPr/>
        <p:txBody>
          <a:bodyPr/>
          <a:lstStyle/>
          <a:p>
            <a:endParaRPr lang="nb-NO" dirty="0"/>
          </a:p>
        </p:txBody>
      </p:sp>
      <p:sp>
        <p:nvSpPr>
          <p:cNvPr id="4" name="Plassholder for innhold 3">
            <a:extLst>
              <a:ext uri="{FF2B5EF4-FFF2-40B4-BE49-F238E27FC236}">
                <a16:creationId xmlns:a16="http://schemas.microsoft.com/office/drawing/2014/main" id="{053E9CBE-5C31-46CD-B348-B418A1220EEF}"/>
              </a:ext>
            </a:extLst>
          </p:cNvPr>
          <p:cNvSpPr>
            <a:spLocks noGrp="1"/>
          </p:cNvSpPr>
          <p:nvPr>
            <p:ph sz="half" idx="2"/>
          </p:nvPr>
        </p:nvSpPr>
        <p:spPr/>
        <p:txBody>
          <a:bodyPr>
            <a:normAutofit/>
          </a:bodyPr>
          <a:lstStyle/>
          <a:p>
            <a:pPr algn="l"/>
            <a:r>
              <a:rPr lang="nb-NO" dirty="0"/>
              <a:t>Standard:</a:t>
            </a:r>
            <a:br>
              <a:rPr lang="nb-NO" dirty="0"/>
            </a:br>
            <a:r>
              <a:rPr lang="nb-NO" dirty="0"/>
              <a:t>Vei bør oppgraderes</a:t>
            </a:r>
          </a:p>
          <a:p>
            <a:pPr algn="l"/>
            <a:r>
              <a:rPr lang="nb-NO" dirty="0"/>
              <a:t>Kapasitet:</a:t>
            </a:r>
          </a:p>
          <a:p>
            <a:pPr algn="l"/>
            <a:r>
              <a:rPr lang="nb-NO" dirty="0"/>
              <a:t>-Tilstrekkelig  ved normal trafikk i ukedagene</a:t>
            </a:r>
          </a:p>
          <a:p>
            <a:pPr algn="l"/>
            <a:r>
              <a:rPr lang="nb-NO" dirty="0"/>
              <a:t>- for liten kapasitet i </a:t>
            </a:r>
            <a:r>
              <a:rPr lang="nb-NO" dirty="0" err="1"/>
              <a:t>peaks</a:t>
            </a:r>
            <a:endParaRPr lang="nb-NO" dirty="0"/>
          </a:p>
          <a:p>
            <a:pPr algn="l"/>
            <a:r>
              <a:rPr lang="nb-NO" dirty="0"/>
              <a:t>Tiltak: Shuttlebuss fra Harestua </a:t>
            </a:r>
            <a:r>
              <a:rPr lang="nb-NO" dirty="0" err="1"/>
              <a:t>evt</a:t>
            </a:r>
            <a:r>
              <a:rPr lang="nb-NO" dirty="0"/>
              <a:t> ytterligere oppgradering av veien  </a:t>
            </a:r>
          </a:p>
        </p:txBody>
      </p:sp>
      <p:sp>
        <p:nvSpPr>
          <p:cNvPr id="5" name="Plassholder for tekst 4">
            <a:extLst>
              <a:ext uri="{FF2B5EF4-FFF2-40B4-BE49-F238E27FC236}">
                <a16:creationId xmlns:a16="http://schemas.microsoft.com/office/drawing/2014/main" id="{A6F13740-6A68-4EB2-A76F-DE3E54DE735E}"/>
              </a:ext>
            </a:extLst>
          </p:cNvPr>
          <p:cNvSpPr>
            <a:spLocks noGrp="1"/>
          </p:cNvSpPr>
          <p:nvPr>
            <p:ph type="body" sz="quarter" idx="3"/>
          </p:nvPr>
        </p:nvSpPr>
        <p:spPr/>
        <p:txBody>
          <a:bodyPr/>
          <a:lstStyle/>
          <a:p>
            <a:endParaRPr lang="nb-NO" dirty="0"/>
          </a:p>
        </p:txBody>
      </p:sp>
      <p:pic>
        <p:nvPicPr>
          <p:cNvPr id="7" name="Plassholder for innhold 6">
            <a:extLst>
              <a:ext uri="{FF2B5EF4-FFF2-40B4-BE49-F238E27FC236}">
                <a16:creationId xmlns:a16="http://schemas.microsoft.com/office/drawing/2014/main" id="{4A3C8AAB-141E-4EE6-B3A8-1ED4587E3B7F}"/>
              </a:ext>
            </a:extLst>
          </p:cNvPr>
          <p:cNvPicPr>
            <a:picLocks noGrp="1" noChangeAspect="1"/>
          </p:cNvPicPr>
          <p:nvPr>
            <p:ph sz="quarter" idx="4"/>
          </p:nvPr>
        </p:nvPicPr>
        <p:blipFill>
          <a:blip r:embed="rId2" cstate="print"/>
          <a:stretch>
            <a:fillRect/>
          </a:stretch>
        </p:blipFill>
        <p:spPr>
          <a:xfrm>
            <a:off x="4734081" y="2859412"/>
            <a:ext cx="3863662" cy="2582214"/>
          </a:xfrm>
          <a:prstGeom prst="rect">
            <a:avLst/>
          </a:prstGeom>
        </p:spPr>
      </p:pic>
    </p:spTree>
    <p:extLst>
      <p:ext uri="{BB962C8B-B14F-4D97-AF65-F5344CB8AC3E}">
        <p14:creationId xmlns:p14="http://schemas.microsoft.com/office/powerpoint/2010/main" val="16693031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48680"/>
            <a:ext cx="8229600" cy="1728192"/>
          </a:xfrm>
        </p:spPr>
        <p:txBody>
          <a:bodyPr>
            <a:normAutofit fontScale="90000"/>
          </a:bodyPr>
          <a:lstStyle/>
          <a:p>
            <a:r>
              <a:rPr lang="nb-NO" sz="3600" dirty="0" err="1"/>
              <a:t>Tidslinje-hovedaktiviteter</a:t>
            </a:r>
            <a:br>
              <a:rPr lang="nb-NO" sz="3600" dirty="0"/>
            </a:br>
            <a:r>
              <a:rPr lang="nb-NO" sz="2700" dirty="0"/>
              <a:t>2021					    2022	</a:t>
            </a:r>
            <a:br>
              <a:rPr lang="nb-NO" sz="3600" dirty="0"/>
            </a:br>
            <a:r>
              <a:rPr lang="nb-NO" sz="2700" dirty="0"/>
              <a:t>Januar            Februar  </a:t>
            </a:r>
            <a:r>
              <a:rPr lang="nb-NO" sz="2700" dirty="0" err="1"/>
              <a:t>-Oktober</a:t>
            </a:r>
            <a:r>
              <a:rPr lang="nb-NO" sz="2700" dirty="0"/>
              <a:t>                 Oktober –Mars      April </a:t>
            </a:r>
            <a:br>
              <a:rPr lang="nb-NO" sz="3600" dirty="0"/>
            </a:br>
            <a:endParaRPr lang="nb-NO" sz="3600" dirty="0"/>
          </a:p>
        </p:txBody>
      </p:sp>
      <p:sp>
        <p:nvSpPr>
          <p:cNvPr id="3" name="Plassholder for innhold 2"/>
          <p:cNvSpPr>
            <a:spLocks noGrp="1"/>
          </p:cNvSpPr>
          <p:nvPr>
            <p:ph idx="1"/>
          </p:nvPr>
        </p:nvSpPr>
        <p:spPr/>
        <p:txBody>
          <a:bodyPr/>
          <a:lstStyle/>
          <a:p>
            <a:pPr>
              <a:buNone/>
            </a:pPr>
            <a:endParaRPr lang="nb-NO" dirty="0"/>
          </a:p>
          <a:p>
            <a:pPr>
              <a:buNone/>
            </a:pPr>
            <a:endParaRPr lang="nb-NO" dirty="0"/>
          </a:p>
          <a:p>
            <a:pPr>
              <a:buNone/>
            </a:pPr>
            <a:endParaRPr lang="nb-NO" dirty="0"/>
          </a:p>
        </p:txBody>
      </p:sp>
      <p:sp>
        <p:nvSpPr>
          <p:cNvPr id="4" name="Femkant 3"/>
          <p:cNvSpPr/>
          <p:nvPr/>
        </p:nvSpPr>
        <p:spPr>
          <a:xfrm>
            <a:off x="611560" y="2924944"/>
            <a:ext cx="1728192" cy="936104"/>
          </a:xfrm>
          <a:prstGeom prst="homePlat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50" dirty="0"/>
              <a:t>Avklare formelle og juridiske forhold:</a:t>
            </a:r>
          </a:p>
          <a:p>
            <a:pPr>
              <a:buFont typeface="Arial" pitchFamily="34" charset="0"/>
              <a:buChar char="•"/>
            </a:pPr>
            <a:r>
              <a:rPr lang="nb-NO" sz="1050" dirty="0"/>
              <a:t>Betingelser Sparebankstiftelsen</a:t>
            </a:r>
          </a:p>
          <a:p>
            <a:pPr>
              <a:buFont typeface="Arial" pitchFamily="34" charset="0"/>
              <a:buChar char="•"/>
            </a:pPr>
            <a:r>
              <a:rPr lang="nb-NO" sz="1050" dirty="0"/>
              <a:t>Stiftelsestilsynet</a:t>
            </a:r>
          </a:p>
          <a:p>
            <a:pPr>
              <a:buFont typeface="Arial" pitchFamily="34" charset="0"/>
              <a:buChar char="•"/>
            </a:pPr>
            <a:r>
              <a:rPr lang="nb-NO" sz="1050" dirty="0"/>
              <a:t>Lunner </a:t>
            </a:r>
            <a:r>
              <a:rPr lang="nb-NO" sz="1050" dirty="0" err="1"/>
              <a:t>almenning</a:t>
            </a:r>
            <a:endParaRPr lang="nb-NO" sz="1050" dirty="0"/>
          </a:p>
        </p:txBody>
      </p:sp>
      <p:sp>
        <p:nvSpPr>
          <p:cNvPr id="5" name="Femkant 4"/>
          <p:cNvSpPr/>
          <p:nvPr/>
        </p:nvSpPr>
        <p:spPr>
          <a:xfrm>
            <a:off x="2699792" y="2924944"/>
            <a:ext cx="1800200" cy="936104"/>
          </a:xfrm>
          <a:prstGeom prst="homePlat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Finansiering</a:t>
            </a:r>
          </a:p>
        </p:txBody>
      </p:sp>
      <p:sp>
        <p:nvSpPr>
          <p:cNvPr id="6" name="Femkant 5"/>
          <p:cNvSpPr/>
          <p:nvPr/>
        </p:nvSpPr>
        <p:spPr>
          <a:xfrm>
            <a:off x="4860032" y="2996952"/>
            <a:ext cx="1728192" cy="864096"/>
          </a:xfrm>
          <a:prstGeom prst="homePlat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dirty="0"/>
              <a:t>Rekkefølgebestemmelser</a:t>
            </a:r>
          </a:p>
          <a:p>
            <a:r>
              <a:rPr lang="nb-NO" sz="1000" dirty="0"/>
              <a:t>IG</a:t>
            </a:r>
          </a:p>
          <a:p>
            <a:r>
              <a:rPr lang="nb-NO" sz="1000" dirty="0"/>
              <a:t>Reguleringsplaner</a:t>
            </a:r>
            <a:br>
              <a:rPr lang="nb-NO" sz="1000" dirty="0"/>
            </a:br>
            <a:r>
              <a:rPr lang="nb-NO" sz="1000" dirty="0"/>
              <a:t>Detaljeringsprosjekt</a:t>
            </a:r>
          </a:p>
          <a:p>
            <a:r>
              <a:rPr lang="nb-NO" sz="1000" dirty="0"/>
              <a:t>Infrastruktur/LA</a:t>
            </a:r>
          </a:p>
        </p:txBody>
      </p:sp>
      <p:sp>
        <p:nvSpPr>
          <p:cNvPr id="7" name="Femkant 6"/>
          <p:cNvSpPr/>
          <p:nvPr/>
        </p:nvSpPr>
        <p:spPr>
          <a:xfrm>
            <a:off x="7020272" y="2996952"/>
            <a:ext cx="1728192" cy="864096"/>
          </a:xfrm>
          <a:prstGeom prst="homePlat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Entreprise</a:t>
            </a:r>
            <a:br>
              <a:rPr lang="nb-NO" dirty="0"/>
            </a:br>
            <a:r>
              <a:rPr lang="nb-NO" dirty="0"/>
              <a:t>Byggestart</a:t>
            </a:r>
          </a:p>
        </p:txBody>
      </p:sp>
      <p:sp>
        <p:nvSpPr>
          <p:cNvPr id="10" name="Høyrepil med stripe 9"/>
          <p:cNvSpPr/>
          <p:nvPr/>
        </p:nvSpPr>
        <p:spPr>
          <a:xfrm>
            <a:off x="683568" y="2276872"/>
            <a:ext cx="7488832"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Fokusområder </a:t>
            </a:r>
            <a:r>
              <a:rPr lang="nb-NO" dirty="0" err="1"/>
              <a:t>mai-</a:t>
            </a:r>
            <a:r>
              <a:rPr lang="nb-NO" dirty="0"/>
              <a:t> oktober 2021 </a:t>
            </a:r>
          </a:p>
        </p:txBody>
      </p:sp>
      <p:sp>
        <p:nvSpPr>
          <p:cNvPr id="3" name="Plassholder for innhold 2"/>
          <p:cNvSpPr>
            <a:spLocks noGrp="1"/>
          </p:cNvSpPr>
          <p:nvPr>
            <p:ph idx="1"/>
          </p:nvPr>
        </p:nvSpPr>
        <p:spPr/>
        <p:txBody>
          <a:bodyPr/>
          <a:lstStyle/>
          <a:p>
            <a:r>
              <a:rPr lang="nb-NO" dirty="0"/>
              <a:t>Tilpasse prosjektet den økonomiske ramme</a:t>
            </a:r>
          </a:p>
          <a:p>
            <a:r>
              <a:rPr lang="nb-NO" dirty="0"/>
              <a:t>Kvalitetssikre byggekostnader</a:t>
            </a:r>
          </a:p>
          <a:p>
            <a:r>
              <a:rPr lang="nb-NO" dirty="0"/>
              <a:t>Restfinansiering</a:t>
            </a:r>
          </a:p>
          <a:p>
            <a:r>
              <a:rPr lang="nb-NO" dirty="0"/>
              <a:t>Klargjøre for drift 2021-22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7" name="Oval 1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1" y="4148477"/>
            <a:ext cx="618067" cy="52724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8B3D586-1D18-084C-8543-6D1E47F1608A}"/>
              </a:ext>
            </a:extLst>
          </p:cNvPr>
          <p:cNvSpPr>
            <a:spLocks noGrp="1"/>
          </p:cNvSpPr>
          <p:nvPr>
            <p:ph type="title"/>
          </p:nvPr>
        </p:nvSpPr>
        <p:spPr>
          <a:xfrm>
            <a:off x="489842" y="857251"/>
            <a:ext cx="3766337" cy="5041106"/>
          </a:xfrm>
        </p:spPr>
        <p:txBody>
          <a:bodyPr vert="horz" lIns="68580" tIns="34290" rIns="68580" bIns="34290" rtlCol="0" anchor="ctr">
            <a:normAutofit/>
          </a:bodyPr>
          <a:lstStyle/>
          <a:p>
            <a:r>
              <a:rPr lang="en-US" sz="3000" dirty="0" err="1">
                <a:solidFill>
                  <a:srgbClr val="000000"/>
                </a:solidFill>
              </a:rPr>
              <a:t>Destinasjonsutvikling</a:t>
            </a:r>
            <a:br>
              <a:rPr lang="en-US" sz="3000" dirty="0">
                <a:solidFill>
                  <a:srgbClr val="000000"/>
                </a:solidFill>
              </a:rPr>
            </a:br>
            <a:br>
              <a:rPr lang="en-US" sz="2550" dirty="0">
                <a:solidFill>
                  <a:srgbClr val="000000"/>
                </a:solidFill>
              </a:rPr>
            </a:br>
            <a:r>
              <a:rPr lang="en-US" sz="2550" dirty="0">
                <a:solidFill>
                  <a:srgbClr val="000000"/>
                </a:solidFill>
              </a:rPr>
              <a:t>Branding</a:t>
            </a:r>
            <a:br>
              <a:rPr lang="en-US" sz="2550" dirty="0">
                <a:solidFill>
                  <a:srgbClr val="000000"/>
                </a:solidFill>
              </a:rPr>
            </a:br>
            <a:r>
              <a:rPr lang="en-US" sz="2550" dirty="0">
                <a:solidFill>
                  <a:srgbClr val="000000"/>
                </a:solidFill>
              </a:rPr>
              <a:t>PR</a:t>
            </a:r>
            <a:br>
              <a:rPr lang="en-US" sz="2550" dirty="0">
                <a:solidFill>
                  <a:srgbClr val="000000"/>
                </a:solidFill>
              </a:rPr>
            </a:br>
            <a:r>
              <a:rPr lang="en-US" sz="2550" dirty="0">
                <a:solidFill>
                  <a:srgbClr val="000000"/>
                </a:solidFill>
              </a:rPr>
              <a:t>KOMMUNIKASJON</a:t>
            </a:r>
            <a:br>
              <a:rPr lang="en-US" sz="2550" dirty="0">
                <a:solidFill>
                  <a:srgbClr val="000000"/>
                </a:solidFill>
              </a:rPr>
            </a:br>
            <a:br>
              <a:rPr lang="en-US" sz="2550" dirty="0">
                <a:solidFill>
                  <a:srgbClr val="000000"/>
                </a:solidFill>
              </a:rPr>
            </a:br>
            <a:r>
              <a:rPr lang="en-US" sz="2550" dirty="0" err="1">
                <a:solidFill>
                  <a:srgbClr val="000000"/>
                </a:solidFill>
              </a:rPr>
              <a:t>Solobservatoriet</a:t>
            </a:r>
            <a:r>
              <a:rPr lang="en-US" sz="2550" dirty="0">
                <a:solidFill>
                  <a:srgbClr val="000000"/>
                </a:solidFill>
              </a:rPr>
              <a:t> 2021</a:t>
            </a:r>
          </a:p>
        </p:txBody>
      </p:sp>
      <p:sp>
        <p:nvSpPr>
          <p:cNvPr id="4" name="Plassholder for tekst 3">
            <a:extLst>
              <a:ext uri="{FF2B5EF4-FFF2-40B4-BE49-F238E27FC236}">
                <a16:creationId xmlns:a16="http://schemas.microsoft.com/office/drawing/2014/main" id="{E8D4AE32-DCDF-7E4D-8D16-A33D6185F3A3}"/>
              </a:ext>
            </a:extLst>
          </p:cNvPr>
          <p:cNvSpPr>
            <a:spLocks noGrp="1"/>
          </p:cNvSpPr>
          <p:nvPr>
            <p:ph type="body" sz="half" idx="2"/>
          </p:nvPr>
        </p:nvSpPr>
        <p:spPr>
          <a:xfrm>
            <a:off x="4845444" y="4941168"/>
            <a:ext cx="3694808" cy="1800200"/>
          </a:xfrm>
        </p:spPr>
        <p:txBody>
          <a:bodyPr vert="horz" lIns="68580" tIns="34290" rIns="68580" bIns="34290" rtlCol="0" anchor="ctr">
            <a:normAutofit/>
          </a:bodyPr>
          <a:lstStyle/>
          <a:p>
            <a:pPr marL="85725"/>
            <a:r>
              <a:rPr lang="en-US" sz="975" dirty="0">
                <a:solidFill>
                  <a:srgbClr val="000000"/>
                </a:solidFill>
              </a:rPr>
              <a:t>1. </a:t>
            </a:r>
            <a:r>
              <a:rPr lang="en-US" sz="975" dirty="0" err="1">
                <a:solidFill>
                  <a:srgbClr val="000000"/>
                </a:solidFill>
              </a:rPr>
              <a:t>Mål</a:t>
            </a:r>
            <a:r>
              <a:rPr lang="en-US" sz="975" dirty="0">
                <a:solidFill>
                  <a:srgbClr val="000000"/>
                </a:solidFill>
              </a:rPr>
              <a:t> for 2021		4</a:t>
            </a:r>
          </a:p>
          <a:p>
            <a:pPr marL="85725"/>
            <a:r>
              <a:rPr lang="en-US" sz="975" dirty="0">
                <a:solidFill>
                  <a:srgbClr val="000000"/>
                </a:solidFill>
              </a:rPr>
              <a:t>2. PR – </a:t>
            </a:r>
            <a:r>
              <a:rPr lang="en-US" sz="975" dirty="0" err="1">
                <a:solidFill>
                  <a:srgbClr val="000000"/>
                </a:solidFill>
              </a:rPr>
              <a:t>Nasjonalt</a:t>
            </a:r>
            <a:r>
              <a:rPr lang="en-US" sz="975" dirty="0">
                <a:solidFill>
                  <a:srgbClr val="000000"/>
                </a:solidFill>
              </a:rPr>
              <a:t> og </a:t>
            </a:r>
            <a:r>
              <a:rPr lang="en-US" sz="975" dirty="0" err="1">
                <a:solidFill>
                  <a:srgbClr val="000000"/>
                </a:solidFill>
              </a:rPr>
              <a:t>internasjonalt</a:t>
            </a:r>
            <a:r>
              <a:rPr lang="en-US" sz="975" dirty="0">
                <a:solidFill>
                  <a:srgbClr val="000000"/>
                </a:solidFill>
              </a:rPr>
              <a:t>	5-7</a:t>
            </a:r>
          </a:p>
          <a:p>
            <a:pPr marL="85725"/>
            <a:r>
              <a:rPr lang="en-US" sz="975" dirty="0">
                <a:solidFill>
                  <a:srgbClr val="000000"/>
                </a:solidFill>
              </a:rPr>
              <a:t>3. Branding</a:t>
            </a:r>
          </a:p>
          <a:p>
            <a:pPr marL="85725"/>
            <a:r>
              <a:rPr lang="en-US" sz="975" dirty="0">
                <a:solidFill>
                  <a:srgbClr val="000000"/>
                </a:solidFill>
              </a:rPr>
              <a:t>3. </a:t>
            </a:r>
            <a:r>
              <a:rPr lang="en-US" sz="975" dirty="0" err="1">
                <a:solidFill>
                  <a:srgbClr val="000000"/>
                </a:solidFill>
              </a:rPr>
              <a:t>Milepæler</a:t>
            </a:r>
            <a:r>
              <a:rPr lang="en-US" sz="975" dirty="0">
                <a:solidFill>
                  <a:srgbClr val="000000"/>
                </a:solidFill>
              </a:rPr>
              <a:t> </a:t>
            </a:r>
            <a:r>
              <a:rPr lang="en-US" sz="975" dirty="0" err="1">
                <a:solidFill>
                  <a:srgbClr val="000000"/>
                </a:solidFill>
              </a:rPr>
              <a:t>og</a:t>
            </a:r>
            <a:r>
              <a:rPr lang="en-US" sz="975" dirty="0">
                <a:solidFill>
                  <a:srgbClr val="000000"/>
                </a:solidFill>
              </a:rPr>
              <a:t> </a:t>
            </a:r>
            <a:r>
              <a:rPr lang="en-US" sz="975" dirty="0" err="1">
                <a:solidFill>
                  <a:srgbClr val="000000"/>
                </a:solidFill>
              </a:rPr>
              <a:t>handlingsplaner</a:t>
            </a:r>
            <a:r>
              <a:rPr lang="en-US" sz="975" dirty="0">
                <a:solidFill>
                  <a:srgbClr val="000000"/>
                </a:solidFill>
              </a:rPr>
              <a:t>	8-29</a:t>
            </a:r>
          </a:p>
          <a:p>
            <a:pPr marL="85725"/>
            <a:r>
              <a:rPr lang="en-US" sz="975" dirty="0">
                <a:solidFill>
                  <a:srgbClr val="000000"/>
                </a:solidFill>
              </a:rPr>
              <a:t>4. </a:t>
            </a:r>
            <a:r>
              <a:rPr lang="en-US" sz="975" dirty="0" err="1">
                <a:solidFill>
                  <a:srgbClr val="000000"/>
                </a:solidFill>
              </a:rPr>
              <a:t>Målgrupper</a:t>
            </a:r>
            <a:r>
              <a:rPr lang="en-US" sz="975" dirty="0">
                <a:solidFill>
                  <a:srgbClr val="000000"/>
                </a:solidFill>
              </a:rPr>
              <a:t> 		30-34</a:t>
            </a:r>
          </a:p>
          <a:p>
            <a:pPr marL="85725"/>
            <a:r>
              <a:rPr lang="en-US" sz="975" dirty="0">
                <a:solidFill>
                  <a:srgbClr val="000000"/>
                </a:solidFill>
              </a:rPr>
              <a:t>5. </a:t>
            </a:r>
            <a:r>
              <a:rPr lang="en-US" sz="975" dirty="0" err="1">
                <a:solidFill>
                  <a:srgbClr val="000000"/>
                </a:solidFill>
              </a:rPr>
              <a:t>Generell</a:t>
            </a:r>
            <a:r>
              <a:rPr lang="en-US" sz="975" dirty="0">
                <a:solidFill>
                  <a:srgbClr val="000000"/>
                </a:solidFill>
              </a:rPr>
              <a:t> branding 		35-43</a:t>
            </a:r>
          </a:p>
          <a:p>
            <a:pPr indent="-171450">
              <a:buFont typeface="Arial" panose="020B0604020202020204" pitchFamily="34" charset="0"/>
              <a:buChar char="•"/>
            </a:pPr>
            <a:endParaRPr lang="en-US" sz="975" dirty="0">
              <a:solidFill>
                <a:srgbClr val="000000"/>
              </a:solidFill>
            </a:endParaRPr>
          </a:p>
        </p:txBody>
      </p:sp>
      <p:sp>
        <p:nvSpPr>
          <p:cNvPr id="7" name="Plassholder for lysbildenummer 6">
            <a:extLst>
              <a:ext uri="{FF2B5EF4-FFF2-40B4-BE49-F238E27FC236}">
                <a16:creationId xmlns:a16="http://schemas.microsoft.com/office/drawing/2014/main" id="{B161552D-7D61-874A-B9E5-EBE32225BD5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BA7ADF-9671-5A49-8063-DC69CC0D4396}" type="slidenum">
              <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lassholder for bilde 8">
            <a:extLst>
              <a:ext uri="{FF2B5EF4-FFF2-40B4-BE49-F238E27FC236}">
                <a16:creationId xmlns:a16="http://schemas.microsoft.com/office/drawing/2014/main" id="{17A33B55-C6AA-475A-801B-0153D5C960A9}"/>
              </a:ext>
            </a:extLst>
          </p:cNvPr>
          <p:cNvPicPr>
            <a:picLocks noGrp="1" noChangeAspect="1"/>
          </p:cNvPicPr>
          <p:nvPr>
            <p:ph type="pic" idx="1"/>
          </p:nvPr>
        </p:nvPicPr>
        <p:blipFill rotWithShape="1">
          <a:blip r:embed="rId3" cstate="print"/>
          <a:srcRect t="3574" b="3574"/>
          <a:stretch/>
        </p:blipFill>
        <p:spPr>
          <a:xfrm>
            <a:off x="4514850" y="906820"/>
            <a:ext cx="4629150" cy="3655219"/>
          </a:xfrm>
        </p:spPr>
      </p:pic>
    </p:spTree>
    <p:extLst>
      <p:ext uri="{BB962C8B-B14F-4D97-AF65-F5344CB8AC3E}">
        <p14:creationId xmlns:p14="http://schemas.microsoft.com/office/powerpoint/2010/main" val="25957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409E14-DFF0-CC46-9598-2E39AC976488}"/>
              </a:ext>
            </a:extLst>
          </p:cNvPr>
          <p:cNvSpPr>
            <a:spLocks noGrp="1"/>
          </p:cNvSpPr>
          <p:nvPr>
            <p:ph type="title"/>
          </p:nvPr>
        </p:nvSpPr>
        <p:spPr>
          <a:xfrm>
            <a:off x="571501" y="332656"/>
            <a:ext cx="3985902" cy="1080120"/>
          </a:xfrm>
        </p:spPr>
        <p:txBody>
          <a:bodyPr>
            <a:normAutofit/>
          </a:bodyPr>
          <a:lstStyle/>
          <a:p>
            <a:r>
              <a:rPr lang="nb-NO" dirty="0"/>
              <a:t> MÅL 2021-23</a:t>
            </a:r>
          </a:p>
        </p:txBody>
      </p:sp>
      <p:sp>
        <p:nvSpPr>
          <p:cNvPr id="3" name="Plassholder for innhold 2">
            <a:extLst>
              <a:ext uri="{FF2B5EF4-FFF2-40B4-BE49-F238E27FC236}">
                <a16:creationId xmlns:a16="http://schemas.microsoft.com/office/drawing/2014/main" id="{185A4DF5-E9E4-4049-AEEC-89F6CF78492E}"/>
              </a:ext>
            </a:extLst>
          </p:cNvPr>
          <p:cNvSpPr>
            <a:spLocks noGrp="1"/>
          </p:cNvSpPr>
          <p:nvPr>
            <p:ph idx="1"/>
          </p:nvPr>
        </p:nvSpPr>
        <p:spPr>
          <a:xfrm>
            <a:off x="107504" y="1340768"/>
            <a:ext cx="4752527" cy="4608512"/>
          </a:xfrm>
        </p:spPr>
        <p:txBody>
          <a:bodyPr anchor="t">
            <a:noAutofit/>
          </a:bodyPr>
          <a:lstStyle/>
          <a:p>
            <a:pPr marL="0" indent="0">
              <a:buNone/>
            </a:pPr>
            <a:endParaRPr lang="nb-NO" sz="1600" dirty="0">
              <a:latin typeface="Batang" panose="02030600000101010101" pitchFamily="18" charset="-127"/>
              <a:ea typeface="Batang" panose="02030600000101010101" pitchFamily="18" charset="-127"/>
            </a:endParaRPr>
          </a:p>
          <a:p>
            <a:pPr marL="0" indent="0">
              <a:buNone/>
            </a:pPr>
            <a:r>
              <a:rPr lang="nb-NO" sz="1600" dirty="0">
                <a:latin typeface="Batang" panose="02030600000101010101" pitchFamily="18" charset="-127"/>
                <a:ea typeface="Batang" panose="02030600000101010101" pitchFamily="18" charset="-127"/>
              </a:rPr>
              <a:t>Hovedmål: </a:t>
            </a:r>
          </a:p>
          <a:p>
            <a:r>
              <a:rPr lang="nb-NO" sz="1600" dirty="0">
                <a:latin typeface="Batang" panose="02030600000101010101" pitchFamily="18" charset="-127"/>
                <a:ea typeface="Batang" panose="02030600000101010101" pitchFamily="18" charset="-127"/>
              </a:rPr>
              <a:t>Omfattende mediedekning av Solobservatoriet og åpningen av Planetariet både nasjonalt og internasjonalt.</a:t>
            </a:r>
          </a:p>
          <a:p>
            <a:pPr marL="0" indent="0">
              <a:buNone/>
            </a:pPr>
            <a:endParaRPr lang="nb-NO" sz="1600" dirty="0">
              <a:latin typeface="Batang" panose="02030600000101010101" pitchFamily="18" charset="-127"/>
              <a:ea typeface="Batang" panose="02030600000101010101" pitchFamily="18" charset="-127"/>
            </a:endParaRPr>
          </a:p>
          <a:p>
            <a:pPr marL="0" indent="0">
              <a:buNone/>
            </a:pPr>
            <a:r>
              <a:rPr lang="nb-NO" sz="1600" dirty="0">
                <a:latin typeface="Batang" panose="02030600000101010101" pitchFamily="18" charset="-127"/>
                <a:ea typeface="Batang" panose="02030600000101010101" pitchFamily="18" charset="-127"/>
              </a:rPr>
              <a:t>Strategi: </a:t>
            </a:r>
          </a:p>
          <a:p>
            <a:r>
              <a:rPr lang="nb-NO" sz="1600" dirty="0">
                <a:latin typeface="Batang" panose="02030600000101010101" pitchFamily="18" charset="-127"/>
                <a:ea typeface="Batang" panose="02030600000101010101" pitchFamily="18" charset="-127"/>
              </a:rPr>
              <a:t>Profilere  Planetariet og Overnattingsplanetene som en «must </a:t>
            </a:r>
            <a:r>
              <a:rPr lang="nb-NO" sz="1600" dirty="0" err="1">
                <a:latin typeface="Batang" panose="02030600000101010101" pitchFamily="18" charset="-127"/>
                <a:ea typeface="Batang" panose="02030600000101010101" pitchFamily="18" charset="-127"/>
              </a:rPr>
              <a:t>see</a:t>
            </a:r>
            <a:r>
              <a:rPr lang="nb-NO" sz="1600" dirty="0">
                <a:latin typeface="Batang" panose="02030600000101010101" pitchFamily="18" charset="-127"/>
                <a:ea typeface="Batang" panose="02030600000101010101" pitchFamily="18" charset="-127"/>
              </a:rPr>
              <a:t>»-destinasjon, og et av de mest interessante og unike stedene i Europa,.</a:t>
            </a:r>
          </a:p>
          <a:p>
            <a:r>
              <a:rPr lang="nb-NO" sz="1600" dirty="0">
                <a:latin typeface="Batang" panose="02030600000101010101" pitchFamily="18" charset="-127"/>
                <a:ea typeface="Batang" panose="02030600000101010101" pitchFamily="18" charset="-127"/>
              </a:rPr>
              <a:t>Økt oppmerksomhet og rekkevidde i sosiale medier. </a:t>
            </a:r>
          </a:p>
          <a:p>
            <a:r>
              <a:rPr lang="nb-NO" sz="1600" dirty="0">
                <a:latin typeface="Batang" panose="02030600000101010101" pitchFamily="18" charset="-127"/>
                <a:ea typeface="Batang" panose="02030600000101010101" pitchFamily="18" charset="-127"/>
              </a:rPr>
              <a:t>Øke antallet besøkende til Solobservatoriet.</a:t>
            </a:r>
          </a:p>
          <a:p>
            <a:r>
              <a:rPr lang="nb-NO" sz="1600" dirty="0">
                <a:latin typeface="Batang" panose="02030600000101010101" pitchFamily="18" charset="-127"/>
                <a:ea typeface="Batang" panose="02030600000101010101" pitchFamily="18" charset="-127"/>
              </a:rPr>
              <a:t>Økt oppmerksomhet i målgruppen 30-60. (kjøpekraft)</a:t>
            </a:r>
          </a:p>
          <a:p>
            <a:r>
              <a:rPr lang="nb-NO" sz="1600" dirty="0">
                <a:latin typeface="Batang" panose="02030600000101010101" pitchFamily="18" charset="-127"/>
                <a:ea typeface="Batang" panose="02030600000101010101" pitchFamily="18" charset="-127"/>
              </a:rPr>
              <a:t>Øke antallet besøkende som ikke er bosatt i nærområdet. </a:t>
            </a:r>
          </a:p>
          <a:p>
            <a:pPr marL="0" indent="0">
              <a:buNone/>
            </a:pPr>
            <a:endParaRPr lang="nb-NO" sz="1600" dirty="0"/>
          </a:p>
          <a:p>
            <a:pPr marL="0" indent="0">
              <a:buNone/>
            </a:pPr>
            <a:endParaRPr lang="nb-NO" sz="1600" dirty="0"/>
          </a:p>
          <a:p>
            <a:endParaRPr lang="nb-NO" sz="1600" dirty="0"/>
          </a:p>
        </p:txBody>
      </p:sp>
      <p:sp>
        <p:nvSpPr>
          <p:cNvPr id="32"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Plassholder for lysbildenummer 10">
            <a:extLst>
              <a:ext uri="{FF2B5EF4-FFF2-40B4-BE49-F238E27FC236}">
                <a16:creationId xmlns:a16="http://schemas.microsoft.com/office/drawing/2014/main" id="{6283D0E9-638A-5643-B72A-7683F1ECCCEB}"/>
              </a:ext>
            </a:extLst>
          </p:cNvPr>
          <p:cNvSpPr>
            <a:spLocks noGrp="1"/>
          </p:cNvSpPr>
          <p:nvPr>
            <p:ph type="sldNum" sz="quarter" idx="12"/>
          </p:nvPr>
        </p:nvSpPr>
        <p:spPr>
          <a:xfrm>
            <a:off x="8250174" y="5438394"/>
            <a:ext cx="411480" cy="411480"/>
          </a:xfrm>
          <a:prstGeom prst="ellipse">
            <a:avLst/>
          </a:prstGeom>
          <a:solidFill>
            <a:srgbClr val="303452"/>
          </a:solidFill>
        </p:spPr>
        <p:txBody>
          <a:bodyPr anchor="ctr">
            <a:normAutofit/>
          </a:bodyPr>
          <a:lstStyle/>
          <a:p>
            <a:pPr algn="ctr" defTabSz="685800">
              <a:spcAft>
                <a:spcPts val="450"/>
              </a:spcAft>
            </a:pPr>
            <a:r>
              <a:rPr lang="nb-NO" sz="1125">
                <a:solidFill>
                  <a:srgbClr val="FFFFFF"/>
                </a:solidFill>
                <a:latin typeface="Calibri" panose="020F0502020204030204"/>
              </a:rPr>
              <a:t>4</a:t>
            </a:r>
          </a:p>
        </p:txBody>
      </p:sp>
    </p:spTree>
    <p:extLst>
      <p:ext uri="{BB962C8B-B14F-4D97-AF65-F5344CB8AC3E}">
        <p14:creationId xmlns:p14="http://schemas.microsoft.com/office/powerpoint/2010/main" val="38493823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F58BFA-119D-4658-8300-8CEE5D5E2E92}"/>
              </a:ext>
            </a:extLst>
          </p:cNvPr>
          <p:cNvSpPr>
            <a:spLocks noGrp="1"/>
          </p:cNvSpPr>
          <p:nvPr>
            <p:ph type="title"/>
          </p:nvPr>
        </p:nvSpPr>
        <p:spPr/>
        <p:txBody>
          <a:bodyPr/>
          <a:lstStyle/>
          <a:p>
            <a:r>
              <a:rPr lang="nb-NO" dirty="0"/>
              <a:t>Arkitektur og innhold</a:t>
            </a:r>
          </a:p>
        </p:txBody>
      </p:sp>
      <p:pic>
        <p:nvPicPr>
          <p:cNvPr id="4" name="Plassholder for innhold 3">
            <a:extLst>
              <a:ext uri="{FF2B5EF4-FFF2-40B4-BE49-F238E27FC236}">
                <a16:creationId xmlns:a16="http://schemas.microsoft.com/office/drawing/2014/main" id="{0B769E34-1AC7-4CFB-BF47-4B5619333D4D}"/>
              </a:ext>
            </a:extLst>
          </p:cNvPr>
          <p:cNvPicPr>
            <a:picLocks noGrp="1" noChangeAspect="1"/>
          </p:cNvPicPr>
          <p:nvPr>
            <p:ph idx="1"/>
          </p:nvPr>
        </p:nvPicPr>
        <p:blipFill>
          <a:blip r:embed="rId2" cstate="print"/>
          <a:stretch>
            <a:fillRect/>
          </a:stretch>
        </p:blipFill>
        <p:spPr>
          <a:xfrm>
            <a:off x="3081337" y="2791619"/>
            <a:ext cx="2981325" cy="2143125"/>
          </a:xfrm>
          <a:prstGeom prst="rect">
            <a:avLst/>
          </a:prstGeom>
        </p:spPr>
      </p:pic>
    </p:spTree>
    <p:extLst>
      <p:ext uri="{BB962C8B-B14F-4D97-AF65-F5344CB8AC3E}">
        <p14:creationId xmlns:p14="http://schemas.microsoft.com/office/powerpoint/2010/main" val="307395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0BD35D-C6DE-4C93-B006-EE94598E71E2}"/>
              </a:ext>
            </a:extLst>
          </p:cNvPr>
          <p:cNvSpPr>
            <a:spLocks noGrp="1"/>
          </p:cNvSpPr>
          <p:nvPr>
            <p:ph type="title"/>
          </p:nvPr>
        </p:nvSpPr>
        <p:spPr/>
        <p:txBody>
          <a:bodyPr/>
          <a:lstStyle/>
          <a:p>
            <a:r>
              <a:rPr lang="nb-NO" dirty="0"/>
              <a:t>Arkitektur og innhold</a:t>
            </a:r>
          </a:p>
        </p:txBody>
      </p:sp>
      <p:pic>
        <p:nvPicPr>
          <p:cNvPr id="4" name="Plassholder for innhold 3">
            <a:extLst>
              <a:ext uri="{FF2B5EF4-FFF2-40B4-BE49-F238E27FC236}">
                <a16:creationId xmlns:a16="http://schemas.microsoft.com/office/drawing/2014/main" id="{BAAE850C-0763-4CA2-B48D-04BE1683B52C}"/>
              </a:ext>
            </a:extLst>
          </p:cNvPr>
          <p:cNvPicPr>
            <a:picLocks noGrp="1" noChangeAspect="1"/>
          </p:cNvPicPr>
          <p:nvPr>
            <p:ph idx="1"/>
          </p:nvPr>
        </p:nvPicPr>
        <p:blipFill>
          <a:blip r:embed="rId2" cstate="print"/>
          <a:stretch>
            <a:fillRect/>
          </a:stretch>
        </p:blipFill>
        <p:spPr>
          <a:xfrm>
            <a:off x="552495" y="1600200"/>
            <a:ext cx="8039010" cy="4525963"/>
          </a:xfrm>
          <a:prstGeom prst="rect">
            <a:avLst/>
          </a:prstGeom>
        </p:spPr>
      </p:pic>
    </p:spTree>
    <p:extLst>
      <p:ext uri="{BB962C8B-B14F-4D97-AF65-F5344CB8AC3E}">
        <p14:creationId xmlns:p14="http://schemas.microsoft.com/office/powerpoint/2010/main" val="353360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75B03-D97A-4910-A341-02696507451A}"/>
              </a:ext>
            </a:extLst>
          </p:cNvPr>
          <p:cNvSpPr>
            <a:spLocks noGrp="1"/>
          </p:cNvSpPr>
          <p:nvPr>
            <p:ph type="title"/>
          </p:nvPr>
        </p:nvSpPr>
        <p:spPr/>
        <p:txBody>
          <a:bodyPr/>
          <a:lstStyle/>
          <a:p>
            <a:r>
              <a:rPr lang="nb-NO" dirty="0"/>
              <a:t>Arkitektur og innhold</a:t>
            </a:r>
          </a:p>
        </p:txBody>
      </p:sp>
      <p:pic>
        <p:nvPicPr>
          <p:cNvPr id="4" name="Plassholder for innhold 3">
            <a:extLst>
              <a:ext uri="{FF2B5EF4-FFF2-40B4-BE49-F238E27FC236}">
                <a16:creationId xmlns:a16="http://schemas.microsoft.com/office/drawing/2014/main" id="{CD1D104D-0D49-422E-8C7E-40CCA0BC4C5B}"/>
              </a:ext>
            </a:extLst>
          </p:cNvPr>
          <p:cNvPicPr>
            <a:picLocks noGrp="1" noChangeAspect="1"/>
          </p:cNvPicPr>
          <p:nvPr>
            <p:ph idx="1"/>
          </p:nvPr>
        </p:nvPicPr>
        <p:blipFill>
          <a:blip r:embed="rId2" cstate="print"/>
          <a:stretch>
            <a:fillRect/>
          </a:stretch>
        </p:blipFill>
        <p:spPr>
          <a:xfrm>
            <a:off x="1475656" y="2276872"/>
            <a:ext cx="6120680" cy="3024336"/>
          </a:xfrm>
          <a:prstGeom prst="rect">
            <a:avLst/>
          </a:prstGeom>
        </p:spPr>
      </p:pic>
    </p:spTree>
    <p:extLst>
      <p:ext uri="{BB962C8B-B14F-4D97-AF65-F5344CB8AC3E}">
        <p14:creationId xmlns:p14="http://schemas.microsoft.com/office/powerpoint/2010/main" val="291180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a:xfrm>
            <a:off x="899592" y="3886200"/>
            <a:ext cx="7416824" cy="2711152"/>
          </a:xfrm>
        </p:spPr>
        <p:txBody>
          <a:bodyPr>
            <a:normAutofit fontScale="40000" lnSpcReduction="20000"/>
          </a:bodyPr>
          <a:lstStyle/>
          <a:p>
            <a:r>
              <a:rPr lang="nb-NO" sz="5500" b="1" dirty="0"/>
              <a:t>Vår visjon</a:t>
            </a:r>
          </a:p>
          <a:p>
            <a:r>
              <a:rPr lang="nb-NO" sz="5500" b="1" dirty="0"/>
              <a:t>Solobservatoriet skal utvikles til et nasjonalt og internasjonalt opplevelses- og formidlingssenter innen astronomi og naturforståelse.</a:t>
            </a:r>
            <a:br>
              <a:rPr lang="nb-NO" sz="5500" b="1" dirty="0"/>
            </a:br>
            <a:br>
              <a:rPr lang="nb-NO" sz="5500" b="1" dirty="0"/>
            </a:br>
            <a:endParaRPr lang="nb-NO" sz="5500" b="1" dirty="0"/>
          </a:p>
          <a:p>
            <a:br>
              <a:rPr lang="nb-NO" sz="5500" b="1" dirty="0"/>
            </a:br>
            <a:endParaRPr lang="nb-NO" sz="5500" b="1" dirty="0"/>
          </a:p>
          <a:p>
            <a:endParaRPr lang="nb-NO" dirty="0"/>
          </a:p>
        </p:txBody>
      </p:sp>
      <p:pic>
        <p:nvPicPr>
          <p:cNvPr id="2050" name="Picture 2"/>
          <p:cNvPicPr>
            <a:picLocks noChangeAspect="1" noChangeArrowheads="1"/>
          </p:cNvPicPr>
          <p:nvPr/>
        </p:nvPicPr>
        <p:blipFill>
          <a:blip r:embed="rId2" cstate="print"/>
          <a:srcRect/>
          <a:stretch>
            <a:fillRect/>
          </a:stretch>
        </p:blipFill>
        <p:spPr bwMode="auto">
          <a:xfrm>
            <a:off x="827584" y="260648"/>
            <a:ext cx="7272808" cy="32403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34DB4B-81EA-4903-80FE-29778DBC6F69}"/>
              </a:ext>
            </a:extLst>
          </p:cNvPr>
          <p:cNvSpPr>
            <a:spLocks noGrp="1"/>
          </p:cNvSpPr>
          <p:nvPr>
            <p:ph type="title"/>
          </p:nvPr>
        </p:nvSpPr>
        <p:spPr/>
        <p:txBody>
          <a:bodyPr/>
          <a:lstStyle/>
          <a:p>
            <a:r>
              <a:rPr lang="nb-NO" dirty="0"/>
              <a:t>Status</a:t>
            </a:r>
          </a:p>
        </p:txBody>
      </p:sp>
      <p:sp>
        <p:nvSpPr>
          <p:cNvPr id="3" name="Plassholder for innhold 2">
            <a:extLst>
              <a:ext uri="{FF2B5EF4-FFF2-40B4-BE49-F238E27FC236}">
                <a16:creationId xmlns:a16="http://schemas.microsoft.com/office/drawing/2014/main" id="{5EC2B08E-959A-4B0E-A277-250A8CF85777}"/>
              </a:ext>
            </a:extLst>
          </p:cNvPr>
          <p:cNvSpPr>
            <a:spLocks noGrp="1"/>
          </p:cNvSpPr>
          <p:nvPr>
            <p:ph idx="1"/>
          </p:nvPr>
        </p:nvSpPr>
        <p:spPr/>
        <p:txBody>
          <a:bodyPr/>
          <a:lstStyle/>
          <a:p>
            <a:r>
              <a:rPr lang="nb-NO" dirty="0"/>
              <a:t>Stiftelsen Solobservatoriet stiftet våren 2020</a:t>
            </a:r>
          </a:p>
          <a:p>
            <a:r>
              <a:rPr lang="nb-NO" dirty="0"/>
              <a:t>Rammetillatelse gitt av Lunner </a:t>
            </a:r>
            <a:r>
              <a:rPr lang="nb-NO" dirty="0" err="1"/>
              <a:t>komune</a:t>
            </a:r>
            <a:endParaRPr lang="nb-NO" dirty="0"/>
          </a:p>
          <a:p>
            <a:r>
              <a:rPr lang="nb-NO" dirty="0"/>
              <a:t>Reguleringsplan godkjent Lunner kommune</a:t>
            </a:r>
          </a:p>
          <a:p>
            <a:r>
              <a:rPr lang="nb-NO" dirty="0"/>
              <a:t>Forprosjekt Snøhetta arkitekter</a:t>
            </a:r>
          </a:p>
          <a:p>
            <a:r>
              <a:rPr lang="nb-NO" dirty="0"/>
              <a:t>Sparebankstiftelsen JLN tilsagn 25 </a:t>
            </a:r>
            <a:r>
              <a:rPr lang="nb-NO" dirty="0" err="1"/>
              <a:t>mnok</a:t>
            </a:r>
            <a:endParaRPr lang="nb-NO" dirty="0"/>
          </a:p>
          <a:p>
            <a:r>
              <a:rPr lang="nb-NO" dirty="0"/>
              <a:t>Planlagt byggestart 2022 gitt finansiering</a:t>
            </a:r>
          </a:p>
        </p:txBody>
      </p:sp>
    </p:spTree>
    <p:extLst>
      <p:ext uri="{BB962C8B-B14F-4D97-AF65-F5344CB8AC3E}">
        <p14:creationId xmlns:p14="http://schemas.microsoft.com/office/powerpoint/2010/main" val="103282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22684"/>
            <a:ext cx="8229600" cy="1143000"/>
          </a:xfrm>
        </p:spPr>
        <p:txBody>
          <a:bodyPr/>
          <a:lstStyle/>
          <a:p>
            <a:r>
              <a:rPr lang="nb-NO" dirty="0"/>
              <a:t>Byggeplanene</a:t>
            </a:r>
          </a:p>
        </p:txBody>
      </p:sp>
      <p:sp>
        <p:nvSpPr>
          <p:cNvPr id="3" name="Plassholder for tekst 2"/>
          <p:cNvSpPr>
            <a:spLocks noGrp="1"/>
          </p:cNvSpPr>
          <p:nvPr>
            <p:ph type="body" idx="1"/>
          </p:nvPr>
        </p:nvSpPr>
        <p:spPr/>
        <p:txBody>
          <a:bodyPr/>
          <a:lstStyle/>
          <a:p>
            <a:endParaRPr lang="nb-NO" dirty="0"/>
          </a:p>
        </p:txBody>
      </p:sp>
      <p:sp>
        <p:nvSpPr>
          <p:cNvPr id="4" name="Plassholder for innhold 3"/>
          <p:cNvSpPr>
            <a:spLocks noGrp="1"/>
          </p:cNvSpPr>
          <p:nvPr>
            <p:ph sz="half" idx="2"/>
          </p:nvPr>
        </p:nvSpPr>
        <p:spPr/>
        <p:txBody>
          <a:bodyPr>
            <a:normAutofit fontScale="92500" lnSpcReduction="20000"/>
          </a:bodyPr>
          <a:lstStyle/>
          <a:p>
            <a:pPr>
              <a:buNone/>
            </a:pPr>
            <a:r>
              <a:rPr lang="nb-NO" b="1" dirty="0"/>
              <a:t>     Planetarium, </a:t>
            </a:r>
            <a:r>
              <a:rPr lang="nb-NO" dirty="0"/>
              <a:t>som vil bli landets største. Rom for flotte naturvitenskapelige utstillinger.</a:t>
            </a:r>
            <a:br>
              <a:rPr lang="nb-NO" b="1" dirty="0"/>
            </a:br>
            <a:br>
              <a:rPr lang="nb-NO" b="1" dirty="0"/>
            </a:br>
            <a:r>
              <a:rPr lang="nb-NO" b="1" dirty="0"/>
              <a:t>Overnattingsplaneter, </a:t>
            </a:r>
            <a:r>
              <a:rPr lang="nb-NO" dirty="0"/>
              <a:t>syv kuleformede overnattingsbygg med tilsammen  </a:t>
            </a:r>
            <a:r>
              <a:rPr lang="nb-NO" dirty="0" err="1"/>
              <a:t>ca</a:t>
            </a:r>
            <a:r>
              <a:rPr lang="nb-NO" dirty="0"/>
              <a:t> 100 sengeplasser </a:t>
            </a:r>
            <a:br>
              <a:rPr lang="nb-NO" b="1" dirty="0"/>
            </a:br>
            <a:endParaRPr lang="nb-NO" b="1" dirty="0"/>
          </a:p>
          <a:p>
            <a:pPr>
              <a:buNone/>
            </a:pPr>
            <a:r>
              <a:rPr lang="nb-NO" dirty="0"/>
              <a:t>     Byggene vil ligge i naturskjønne omgivelser på </a:t>
            </a:r>
            <a:r>
              <a:rPr lang="nb-NO" dirty="0" err="1"/>
              <a:t>Romeriksåsene</a:t>
            </a:r>
            <a:r>
              <a:rPr lang="nb-NO" dirty="0"/>
              <a:t>, øst for Harestua i Lunner kommune.</a:t>
            </a:r>
            <a:r>
              <a:rPr lang="nb-NO" b="1" dirty="0"/>
              <a:t> </a:t>
            </a:r>
          </a:p>
          <a:p>
            <a:endParaRPr lang="nb-NO" dirty="0"/>
          </a:p>
        </p:txBody>
      </p:sp>
      <p:sp>
        <p:nvSpPr>
          <p:cNvPr id="5" name="Plassholder for tekst 4"/>
          <p:cNvSpPr>
            <a:spLocks noGrp="1"/>
          </p:cNvSpPr>
          <p:nvPr>
            <p:ph type="body" sz="quarter" idx="3"/>
          </p:nvPr>
        </p:nvSpPr>
        <p:spPr/>
        <p:txBody>
          <a:bodyPr/>
          <a:lstStyle/>
          <a:p>
            <a:endParaRPr lang="nb-NO"/>
          </a:p>
        </p:txBody>
      </p:sp>
      <p:pic>
        <p:nvPicPr>
          <p:cNvPr id="7" name="Picture 2"/>
          <p:cNvPicPr>
            <a:picLocks noGrp="1" noChangeAspect="1" noChangeArrowheads="1"/>
          </p:cNvPicPr>
          <p:nvPr>
            <p:ph sz="quarter" idx="4"/>
          </p:nvPr>
        </p:nvPicPr>
        <p:blipFill>
          <a:blip r:embed="rId3" cstate="print"/>
          <a:srcRect/>
          <a:stretch>
            <a:fillRect/>
          </a:stretch>
        </p:blipFill>
        <p:spPr bwMode="auto">
          <a:xfrm>
            <a:off x="4499992" y="2174875"/>
            <a:ext cx="4644008" cy="39512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6FA746-FD25-41FF-85E9-12106806D12A}"/>
              </a:ext>
            </a:extLst>
          </p:cNvPr>
          <p:cNvSpPr>
            <a:spLocks noGrp="1"/>
          </p:cNvSpPr>
          <p:nvPr>
            <p:ph type="title"/>
          </p:nvPr>
        </p:nvSpPr>
        <p:spPr/>
        <p:txBody>
          <a:bodyPr/>
          <a:lstStyle/>
          <a:p>
            <a:r>
              <a:rPr lang="nb-NO" dirty="0"/>
              <a:t>Planetarium</a:t>
            </a:r>
          </a:p>
        </p:txBody>
      </p:sp>
      <p:sp>
        <p:nvSpPr>
          <p:cNvPr id="3" name="Plassholder for tekst 2">
            <a:extLst>
              <a:ext uri="{FF2B5EF4-FFF2-40B4-BE49-F238E27FC236}">
                <a16:creationId xmlns:a16="http://schemas.microsoft.com/office/drawing/2014/main" id="{11FFCF2A-16EA-45ED-8E6F-4399179F36B9}"/>
              </a:ext>
            </a:extLst>
          </p:cNvPr>
          <p:cNvSpPr>
            <a:spLocks noGrp="1"/>
          </p:cNvSpPr>
          <p:nvPr>
            <p:ph type="body" idx="1"/>
          </p:nvPr>
        </p:nvSpPr>
        <p:spPr/>
        <p:txBody>
          <a:bodyPr/>
          <a:lstStyle/>
          <a:p>
            <a:r>
              <a:rPr lang="nb-NO" dirty="0"/>
              <a:t>Nøkkeltall/informasjon:</a:t>
            </a:r>
          </a:p>
        </p:txBody>
      </p:sp>
      <p:sp>
        <p:nvSpPr>
          <p:cNvPr id="4" name="Plassholder for innhold 3">
            <a:extLst>
              <a:ext uri="{FF2B5EF4-FFF2-40B4-BE49-F238E27FC236}">
                <a16:creationId xmlns:a16="http://schemas.microsoft.com/office/drawing/2014/main" id="{2C54E0B0-820E-481D-A7CB-F7ECF6A2AC1A}"/>
              </a:ext>
            </a:extLst>
          </p:cNvPr>
          <p:cNvSpPr>
            <a:spLocks noGrp="1"/>
          </p:cNvSpPr>
          <p:nvPr>
            <p:ph sz="half" idx="2"/>
          </p:nvPr>
        </p:nvSpPr>
        <p:spPr/>
        <p:txBody>
          <a:bodyPr>
            <a:normAutofit/>
          </a:bodyPr>
          <a:lstStyle/>
          <a:p>
            <a:r>
              <a:rPr lang="nb-NO" dirty="0"/>
              <a:t>Prosjektkostnad</a:t>
            </a:r>
          </a:p>
          <a:p>
            <a:pPr lvl="1"/>
            <a:r>
              <a:rPr lang="nb-NO" dirty="0"/>
              <a:t>65 </a:t>
            </a:r>
            <a:r>
              <a:rPr lang="nb-NO" dirty="0" err="1"/>
              <a:t>mnok</a:t>
            </a:r>
            <a:endParaRPr lang="nb-NO" dirty="0"/>
          </a:p>
          <a:p>
            <a:pPr lvl="1"/>
            <a:r>
              <a:rPr lang="nb-NO" dirty="0"/>
              <a:t>Andre kostnader : </a:t>
            </a:r>
            <a:r>
              <a:rPr lang="nb-NO" dirty="0" err="1"/>
              <a:t>ca</a:t>
            </a:r>
            <a:r>
              <a:rPr lang="nb-NO" dirty="0"/>
              <a:t> 45 </a:t>
            </a:r>
            <a:r>
              <a:rPr lang="nb-NO" dirty="0" err="1"/>
              <a:t>mnok</a:t>
            </a:r>
            <a:endParaRPr lang="nb-NO" dirty="0"/>
          </a:p>
          <a:p>
            <a:r>
              <a:rPr lang="nb-NO" dirty="0"/>
              <a:t>Størrelse</a:t>
            </a:r>
          </a:p>
          <a:p>
            <a:pPr lvl="1"/>
            <a:r>
              <a:rPr lang="nb-NO" dirty="0"/>
              <a:t>1573 m2</a:t>
            </a:r>
          </a:p>
          <a:p>
            <a:r>
              <a:rPr lang="nb-NO" dirty="0"/>
              <a:t>Romprogram:	</a:t>
            </a:r>
          </a:p>
          <a:p>
            <a:pPr lvl="1"/>
            <a:r>
              <a:rPr lang="nb-NO" dirty="0"/>
              <a:t>Kafe</a:t>
            </a:r>
          </a:p>
          <a:p>
            <a:pPr lvl="1"/>
            <a:r>
              <a:rPr lang="nb-NO" dirty="0"/>
              <a:t>Undervisning</a:t>
            </a:r>
          </a:p>
          <a:p>
            <a:pPr lvl="1"/>
            <a:r>
              <a:rPr lang="nb-NO" dirty="0"/>
              <a:t>Utstilling</a:t>
            </a:r>
          </a:p>
          <a:p>
            <a:pPr lvl="1"/>
            <a:r>
              <a:rPr lang="nb-NO" dirty="0" err="1"/>
              <a:t>Videonom</a:t>
            </a:r>
            <a:endParaRPr lang="nb-NO" dirty="0"/>
          </a:p>
        </p:txBody>
      </p:sp>
      <p:sp>
        <p:nvSpPr>
          <p:cNvPr id="5" name="Plassholder for tekst 4">
            <a:extLst>
              <a:ext uri="{FF2B5EF4-FFF2-40B4-BE49-F238E27FC236}">
                <a16:creationId xmlns:a16="http://schemas.microsoft.com/office/drawing/2014/main" id="{C4D4A1BE-9941-4B25-8CED-C74DCEC02408}"/>
              </a:ext>
            </a:extLst>
          </p:cNvPr>
          <p:cNvSpPr>
            <a:spLocks noGrp="1"/>
          </p:cNvSpPr>
          <p:nvPr>
            <p:ph type="body" sz="quarter" idx="3"/>
          </p:nvPr>
        </p:nvSpPr>
        <p:spPr/>
        <p:txBody>
          <a:bodyPr/>
          <a:lstStyle/>
          <a:p>
            <a:r>
              <a:rPr lang="nb-NO" dirty="0"/>
              <a:t>Kvalitetssikres mai 2021</a:t>
            </a:r>
          </a:p>
        </p:txBody>
      </p:sp>
      <p:pic>
        <p:nvPicPr>
          <p:cNvPr id="8" name="Plassholder for innhold 7">
            <a:extLst>
              <a:ext uri="{FF2B5EF4-FFF2-40B4-BE49-F238E27FC236}">
                <a16:creationId xmlns:a16="http://schemas.microsoft.com/office/drawing/2014/main" id="{DF5A6406-476B-4A44-92CC-4C16A328A7BC}"/>
              </a:ext>
            </a:extLst>
          </p:cNvPr>
          <p:cNvPicPr>
            <a:picLocks noGrp="1" noChangeAspect="1"/>
          </p:cNvPicPr>
          <p:nvPr>
            <p:ph sz="quarter" idx="4"/>
          </p:nvPr>
        </p:nvPicPr>
        <p:blipFill>
          <a:blip r:embed="rId2" cstate="print"/>
          <a:stretch>
            <a:fillRect/>
          </a:stretch>
        </p:blipFill>
        <p:spPr>
          <a:xfrm>
            <a:off x="4645025" y="3092677"/>
            <a:ext cx="4041775" cy="2115683"/>
          </a:xfrm>
        </p:spPr>
      </p:pic>
    </p:spTree>
    <p:extLst>
      <p:ext uri="{BB962C8B-B14F-4D97-AF65-F5344CB8AC3E}">
        <p14:creationId xmlns:p14="http://schemas.microsoft.com/office/powerpoint/2010/main" val="40625084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6816</TotalTime>
  <Words>792</Words>
  <Application>Microsoft Office PowerPoint</Application>
  <PresentationFormat>Skjermfremvisning (4:3)</PresentationFormat>
  <Paragraphs>164</Paragraphs>
  <Slides>26</Slides>
  <Notes>3</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26</vt:i4>
      </vt:variant>
    </vt:vector>
  </HeadingPairs>
  <TitlesOfParts>
    <vt:vector size="32" baseType="lpstr">
      <vt:lpstr>Batang</vt:lpstr>
      <vt:lpstr>Arial</vt:lpstr>
      <vt:lpstr>Calibri</vt:lpstr>
      <vt:lpstr>Calibri Light</vt:lpstr>
      <vt:lpstr>Office-tema</vt:lpstr>
      <vt:lpstr>1_Office-tema</vt:lpstr>
      <vt:lpstr>PowerPoint-presentasjon</vt:lpstr>
      <vt:lpstr>Arkitektur og innhold</vt:lpstr>
      <vt:lpstr>Arkitektur og innhold</vt:lpstr>
      <vt:lpstr>Arkitektur og innhold</vt:lpstr>
      <vt:lpstr>Arkitektur og innhold</vt:lpstr>
      <vt:lpstr>PowerPoint-presentasjon</vt:lpstr>
      <vt:lpstr>Status</vt:lpstr>
      <vt:lpstr>Byggeplanene</vt:lpstr>
      <vt:lpstr>Planetarium</vt:lpstr>
      <vt:lpstr>Arkitektur og innhold</vt:lpstr>
      <vt:lpstr>Videonom</vt:lpstr>
      <vt:lpstr>Show tilpasset målgruppene </vt:lpstr>
      <vt:lpstr>Styres av maks 1-2 pers</vt:lpstr>
      <vt:lpstr>Teleskopet</vt:lpstr>
      <vt:lpstr>Videonom og amfi</vt:lpstr>
      <vt:lpstr>Videonom og amfi</vt:lpstr>
      <vt:lpstr>Overnattingsplaneter</vt:lpstr>
      <vt:lpstr>Driftskonsept</vt:lpstr>
      <vt:lpstr>Totale prosjektkostnader 195 000 000 kr</vt:lpstr>
      <vt:lpstr>Inventar og utstyr Tilknyttet Planetariet</vt:lpstr>
      <vt:lpstr>Markedspotensiale</vt:lpstr>
      <vt:lpstr>Infrastruktur:Vei og parkering</vt:lpstr>
      <vt:lpstr>Tidslinje-hovedaktiviteter 2021         2022  Januar            Februar  -Oktober                 Oktober –Mars      April  </vt:lpstr>
      <vt:lpstr>Fokusområder mai- oktober 2021 </vt:lpstr>
      <vt:lpstr>Destinasjonsutvikling  Branding PR KOMMUNIKASJON  Solobservatoriet 2021</vt:lpstr>
      <vt:lpstr> MÅL 2021-23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Bruker</dc:creator>
  <cp:lastModifiedBy>Eivind Grønstad</cp:lastModifiedBy>
  <cp:revision>210</cp:revision>
  <dcterms:created xsi:type="dcterms:W3CDTF">2020-09-08T06:33:57Z</dcterms:created>
  <dcterms:modified xsi:type="dcterms:W3CDTF">2023-04-16T15:12:58Z</dcterms:modified>
</cp:coreProperties>
</file>