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notesMasterIdLst>
    <p:notesMasterId r:id="rId32"/>
  </p:notesMasterIdLst>
  <p:sldIdLst>
    <p:sldId id="571" r:id="rId6"/>
    <p:sldId id="552" r:id="rId7"/>
    <p:sldId id="596" r:id="rId8"/>
    <p:sldId id="553" r:id="rId9"/>
    <p:sldId id="554" r:id="rId10"/>
    <p:sldId id="574" r:id="rId11"/>
    <p:sldId id="575" r:id="rId12"/>
    <p:sldId id="579" r:id="rId13"/>
    <p:sldId id="598" r:id="rId14"/>
    <p:sldId id="597" r:id="rId15"/>
    <p:sldId id="599" r:id="rId16"/>
    <p:sldId id="580" r:id="rId17"/>
    <p:sldId id="532" r:id="rId18"/>
    <p:sldId id="582" r:id="rId19"/>
    <p:sldId id="602" r:id="rId20"/>
    <p:sldId id="544" r:id="rId21"/>
    <p:sldId id="584" r:id="rId22"/>
    <p:sldId id="585" r:id="rId23"/>
    <p:sldId id="604" r:id="rId24"/>
    <p:sldId id="541" r:id="rId25"/>
    <p:sldId id="601" r:id="rId26"/>
    <p:sldId id="590" r:id="rId27"/>
    <p:sldId id="576" r:id="rId28"/>
    <p:sldId id="600" r:id="rId29"/>
    <p:sldId id="588" r:id="rId30"/>
    <p:sldId id="60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jelseth, Endre" initials="HE" lastIdx="2" clrIdx="0">
    <p:extLst>
      <p:ext uri="{19B8F6BF-5375-455C-9EA6-DF929625EA0E}">
        <p15:presenceInfo xmlns:p15="http://schemas.microsoft.com/office/powerpoint/2012/main" userId="S::endre.hjelseth@innlandetfylke.no::2d2cb6ca-1571-45cc-bd77-65853b3f8677" providerId="AD"/>
      </p:ext>
    </p:extLst>
  </p:cmAuthor>
  <p:cmAuthor id="2" name="Øvsteng, Ingrid Rindal" initials="ØIR" lastIdx="3" clrIdx="1">
    <p:extLst>
      <p:ext uri="{19B8F6BF-5375-455C-9EA6-DF929625EA0E}">
        <p15:presenceInfo xmlns:p15="http://schemas.microsoft.com/office/powerpoint/2012/main" userId="S::ingrid.rindal.ovsteng@innlandetfylke.no::c6b5a55c-e9bb-4361-9092-abb1a0f04e32" providerId="AD"/>
      </p:ext>
    </p:extLst>
  </p:cmAuthor>
  <p:cmAuthor id="3" name="Blomberg, Elisabeth" initials="BE" lastIdx="1" clrIdx="2">
    <p:extLst>
      <p:ext uri="{19B8F6BF-5375-455C-9EA6-DF929625EA0E}">
        <p15:presenceInfo xmlns:p15="http://schemas.microsoft.com/office/powerpoint/2012/main" userId="S::elisabeth.blomberg@innlandetfylke.no::42267df9-20fd-45b7-a409-6ef05f47e5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0AFE3-987A-47ED-AA21-1AEC895CB2F1}" type="datetimeFigureOut">
              <a:rPr lang="nb-NO" smtClean="0"/>
              <a:t>16.04.2023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233FB-0A22-4898-8978-659F524351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353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en ledende posisjon innen</a:t>
            </a:r>
          </a:p>
          <a:p>
            <a:r>
              <a:rPr lang="nn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teknologi, industri, landbruk og reiseliv.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063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224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545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091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233FB-0A22-4898-8978-659F524351B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623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233FB-0A22-4898-8978-659F524351B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608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233FB-0A22-4898-8978-659F524351B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8762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233FB-0A22-4898-8978-659F524351B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230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016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020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267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043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650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063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24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587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651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20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24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233FB-0A22-4898-8978-659F524351B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806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94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93D53-EDE0-440E-9C3A-5EC90E09C0B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57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640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533"/>
            <a:ext cx="5218545" cy="3015466"/>
          </a:xfrm>
          <a:prstGeom prst="rect">
            <a:avLst/>
          </a:prstGeom>
        </p:spPr>
      </p:pic>
      <p:sp>
        <p:nvSpPr>
          <p:cNvPr id="17" name="Plassholder for tekst 16"/>
          <p:cNvSpPr>
            <a:spLocks noGrp="1"/>
          </p:cNvSpPr>
          <p:nvPr>
            <p:ph type="body" sz="quarter" idx="10"/>
          </p:nvPr>
        </p:nvSpPr>
        <p:spPr>
          <a:xfrm>
            <a:off x="838200" y="3136665"/>
            <a:ext cx="10515600" cy="1250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" y="224653"/>
            <a:ext cx="2563669" cy="1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9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640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533"/>
            <a:ext cx="5218545" cy="3015466"/>
          </a:xfrm>
          <a:prstGeom prst="rect">
            <a:avLst/>
          </a:prstGeom>
        </p:spPr>
      </p:pic>
      <p:sp>
        <p:nvSpPr>
          <p:cNvPr id="17" name="Plassholder for tekst 16"/>
          <p:cNvSpPr>
            <a:spLocks noGrp="1"/>
          </p:cNvSpPr>
          <p:nvPr>
            <p:ph type="body" sz="quarter" idx="10"/>
          </p:nvPr>
        </p:nvSpPr>
        <p:spPr>
          <a:xfrm>
            <a:off x="838200" y="3136665"/>
            <a:ext cx="10515600" cy="1250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" y="224653"/>
            <a:ext cx="2563669" cy="1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1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838200" y="1892135"/>
            <a:ext cx="10515600" cy="35643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8519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92135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/>
          </p:nvPr>
        </p:nvSpPr>
        <p:spPr>
          <a:xfrm>
            <a:off x="5057775" y="1892135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0518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925" y="1873662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966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quarter" idx="15"/>
          </p:nvPr>
        </p:nvSpPr>
        <p:spPr>
          <a:xfrm>
            <a:off x="838200" y="1873662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3560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 hasCustomPrompt="1"/>
          </p:nvPr>
        </p:nvSpPr>
        <p:spPr>
          <a:xfrm>
            <a:off x="6232850" y="1892135"/>
            <a:ext cx="5120950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 err="1"/>
              <a:t>redje</a:t>
            </a:r>
            <a:r>
              <a:rPr lang="nb-NO"/>
              <a:t>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6A173FF9-9E7D-4D6F-9FC8-7799B690E3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892135"/>
            <a:ext cx="5120951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96178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BCA700-E822-8546-BA53-CAD38152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52" y="4192876"/>
            <a:ext cx="2893291" cy="112236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24768D3A-B4C6-4846-93C7-5FD37A328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702" y="4206586"/>
            <a:ext cx="2894012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1C6F9580-4146-5B4D-9F2D-B0FE9E7AD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6473" y="4197350"/>
            <a:ext cx="2894013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3209E090-8181-0247-8175-FD2288F857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652" y="375660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24">
            <a:extLst>
              <a:ext uri="{FF2B5EF4-FFF2-40B4-BE49-F238E27FC236}">
                <a16:creationId xmlns:a16="http://schemas.microsoft.com/office/drawing/2014/main" id="{B3DDC085-2F7A-1941-9FC5-0F891B697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702" y="3756313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24">
            <a:extLst>
              <a:ext uri="{FF2B5EF4-FFF2-40B4-BE49-F238E27FC236}">
                <a16:creationId xmlns:a16="http://schemas.microsoft.com/office/drawing/2014/main" id="{D12C300D-76CB-DE4E-AB53-CF4F3A56A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6182" y="375631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bilde 28">
            <a:extLst>
              <a:ext uri="{FF2B5EF4-FFF2-40B4-BE49-F238E27FC236}">
                <a16:creationId xmlns:a16="http://schemas.microsoft.com/office/drawing/2014/main" id="{9D901454-00EF-F941-9DEF-C912F468EC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931" y="764163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0" name="Plassholder for bilde 28">
            <a:extLst>
              <a:ext uri="{FF2B5EF4-FFF2-40B4-BE49-F238E27FC236}">
                <a16:creationId xmlns:a16="http://schemas.microsoft.com/office/drawing/2014/main" id="{20746FCF-CD86-9E40-8268-311A3B27A9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8702" y="794039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1" name="Plassholder for bilde 28">
            <a:extLst>
              <a:ext uri="{FF2B5EF4-FFF2-40B4-BE49-F238E27FC236}">
                <a16:creationId xmlns:a16="http://schemas.microsoft.com/office/drawing/2014/main" id="{0BDCBDE5-9EC4-1F42-A694-F170EEB596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6182" y="789564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25486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35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702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B608A84-4715-4F48-B249-2305DA8536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5402" y="1313187"/>
            <a:ext cx="4261196" cy="355240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590"/>
            <a:ext cx="3448050" cy="19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22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 2 spalter fjell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13CDEA7-A6EA-C94B-B60D-C197F160C4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8542A02-608C-B54D-B632-1777F206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562" y="365125"/>
            <a:ext cx="634523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853839E-8B30-9841-B4F5-050AFBC098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08563" y="1787525"/>
            <a:ext cx="6345237" cy="41624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365124"/>
            <a:ext cx="3952875" cy="558482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pic>
        <p:nvPicPr>
          <p:cNvPr id="10" name="Bilde 5">
            <a:extLst>
              <a:ext uri="{FF2B5EF4-FFF2-40B4-BE49-F238E27FC236}">
                <a16:creationId xmlns:a16="http://schemas.microsoft.com/office/drawing/2014/main" id="{82557B13-1942-424C-9152-DA974A0724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5767" y="5930703"/>
            <a:ext cx="1963274" cy="8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5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838200" y="1892135"/>
            <a:ext cx="10515600" cy="35643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322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92135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/>
          </p:nvPr>
        </p:nvSpPr>
        <p:spPr>
          <a:xfrm>
            <a:off x="5057775" y="1892135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357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925" y="1873662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966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quarter" idx="15"/>
          </p:nvPr>
        </p:nvSpPr>
        <p:spPr>
          <a:xfrm>
            <a:off x="838200" y="1873662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0249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 hasCustomPrompt="1"/>
          </p:nvPr>
        </p:nvSpPr>
        <p:spPr>
          <a:xfrm>
            <a:off x="6232850" y="1892135"/>
            <a:ext cx="5120950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 err="1"/>
              <a:t>redje</a:t>
            </a:r>
            <a:r>
              <a:rPr lang="nb-NO"/>
              <a:t>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6A173FF9-9E7D-4D6F-9FC8-7799B690E3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892135"/>
            <a:ext cx="5120951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7830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BCA700-E822-8546-BA53-CAD38152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52" y="4192876"/>
            <a:ext cx="2893291" cy="112236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24768D3A-B4C6-4846-93C7-5FD37A328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702" y="4206586"/>
            <a:ext cx="2894012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1C6F9580-4146-5B4D-9F2D-B0FE9E7AD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6473" y="4197350"/>
            <a:ext cx="2894013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3209E090-8181-0247-8175-FD2288F857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652" y="375660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24">
            <a:extLst>
              <a:ext uri="{FF2B5EF4-FFF2-40B4-BE49-F238E27FC236}">
                <a16:creationId xmlns:a16="http://schemas.microsoft.com/office/drawing/2014/main" id="{B3DDC085-2F7A-1941-9FC5-0F891B697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702" y="3756313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24">
            <a:extLst>
              <a:ext uri="{FF2B5EF4-FFF2-40B4-BE49-F238E27FC236}">
                <a16:creationId xmlns:a16="http://schemas.microsoft.com/office/drawing/2014/main" id="{D12C300D-76CB-DE4E-AB53-CF4F3A56A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6182" y="375631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bilde 28">
            <a:extLst>
              <a:ext uri="{FF2B5EF4-FFF2-40B4-BE49-F238E27FC236}">
                <a16:creationId xmlns:a16="http://schemas.microsoft.com/office/drawing/2014/main" id="{9D901454-00EF-F941-9DEF-C912F468EC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931" y="764163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0" name="Plassholder for bilde 28">
            <a:extLst>
              <a:ext uri="{FF2B5EF4-FFF2-40B4-BE49-F238E27FC236}">
                <a16:creationId xmlns:a16="http://schemas.microsoft.com/office/drawing/2014/main" id="{20746FCF-CD86-9E40-8268-311A3B27A9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8702" y="794039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1" name="Plassholder for bilde 28">
            <a:extLst>
              <a:ext uri="{FF2B5EF4-FFF2-40B4-BE49-F238E27FC236}">
                <a16:creationId xmlns:a16="http://schemas.microsoft.com/office/drawing/2014/main" id="{0BDCBDE5-9EC4-1F42-A694-F170EEB596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6182" y="789564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1147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35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517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B608A84-4715-4F48-B249-2305DA8536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5402" y="1313187"/>
            <a:ext cx="4261196" cy="355240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590"/>
            <a:ext cx="3448050" cy="19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9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 2 spalter fjell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13CDEA7-A6EA-C94B-B60D-C197F160C4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8542A02-608C-B54D-B632-1777F206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562" y="365125"/>
            <a:ext cx="634523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853839E-8B30-9841-B4F5-050AFBC098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08563" y="1787525"/>
            <a:ext cx="6345237" cy="41624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365124"/>
            <a:ext cx="3952875" cy="558482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pic>
        <p:nvPicPr>
          <p:cNvPr id="10" name="Bilde 5">
            <a:extLst>
              <a:ext uri="{FF2B5EF4-FFF2-40B4-BE49-F238E27FC236}">
                <a16:creationId xmlns:a16="http://schemas.microsoft.com/office/drawing/2014/main" id="{82557B13-1942-424C-9152-DA974A0724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5767" y="5930703"/>
            <a:ext cx="1963274" cy="8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7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004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4CCE55-90BB-6640-8F42-8512B2E6B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1700"/>
            <a:ext cx="10515600" cy="356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5952680"/>
            <a:ext cx="12192000" cy="914556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6019199"/>
            <a:ext cx="2009775" cy="8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1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74F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74F"/>
        </a:buClr>
        <a:buSzPct val="13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004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4CCE55-90BB-6640-8F42-8512B2E6B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1700"/>
            <a:ext cx="10515600" cy="356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5952680"/>
            <a:ext cx="12192000" cy="914556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6019199"/>
            <a:ext cx="2009775" cy="8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5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74F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74F"/>
        </a:buClr>
        <a:buSzPct val="13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grid.rindal.ovsteng@innlandetfylke.n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21664" y="2590553"/>
            <a:ext cx="10515600" cy="1054100"/>
          </a:xfrm>
        </p:spPr>
        <p:txBody>
          <a:bodyPr>
            <a:normAutofit fontScale="90000"/>
          </a:bodyPr>
          <a:lstStyle/>
          <a:p>
            <a:r>
              <a:rPr lang="nb-N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Nye regionale planer </a:t>
            </a:r>
            <a:br>
              <a:rPr lang="nb-N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 </a:t>
            </a:r>
            <a:br>
              <a:rPr lang="nb-N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Innlandet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b-NO" sz="4000" b="0" dirty="0"/>
          </a:p>
        </p:txBody>
      </p:sp>
    </p:spTree>
    <p:extLst>
      <p:ext uri="{BB962C8B-B14F-4D97-AF65-F5344CB8AC3E}">
        <p14:creationId xmlns:p14="http://schemas.microsoft.com/office/powerpoint/2010/main" val="395314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92439"/>
            <a:ext cx="11213387" cy="10541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b="1" kern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Hvorfor en regional plan for det inkluderende Innlandet ?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AE5BD66-1E07-42ED-B961-C8019C29DCF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232850" y="1967972"/>
            <a:ext cx="5120950" cy="3405914"/>
          </a:xfrm>
          <a:prstGeom prst="rect">
            <a:avLst/>
          </a:prstGeom>
          <a:noFill/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EEDDE3E-A317-42B6-907E-6698BE418389}"/>
              </a:ext>
            </a:extLst>
          </p:cNvPr>
          <p:cNvSpPr/>
          <p:nvPr/>
        </p:nvSpPr>
        <p:spPr>
          <a:xfrm>
            <a:off x="838199" y="1892135"/>
            <a:ext cx="5120951" cy="402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600" i="1" dirty="0"/>
              <a:t>«</a:t>
            </a:r>
            <a:r>
              <a:rPr lang="nb-NO" sz="1600" b="1" i="1" dirty="0"/>
              <a:t>Gode og tilpassede utdanningsløp for voksne </a:t>
            </a:r>
            <a:r>
              <a:rPr lang="nb-NO" sz="1600" i="1" dirty="0"/>
              <a:t>er et viktig satsingsområde».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6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16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600" i="1" dirty="0"/>
              <a:t>«</a:t>
            </a:r>
            <a:r>
              <a:rPr lang="nb-NO" sz="1600" b="1" i="1" dirty="0"/>
              <a:t>Deltakelse i ulike kultur- og aktivitetstilbud </a:t>
            </a:r>
            <a:r>
              <a:rPr lang="nb-NO" sz="1600" i="1" dirty="0"/>
              <a:t>er også viktige faktorer for trivsel og livskvalitet.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1600" i="1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1600" i="1" dirty="0"/>
          </a:p>
          <a:p>
            <a:pPr>
              <a:lnSpc>
                <a:spcPct val="90000"/>
              </a:lnSpc>
            </a:pPr>
            <a:r>
              <a:rPr lang="nb-NO" sz="1600" i="1" dirty="0"/>
              <a:t>«</a:t>
            </a:r>
            <a:r>
              <a:rPr lang="nb-NO" sz="1600" b="1" i="1" dirty="0"/>
              <a:t>Demografiske endringer </a:t>
            </a:r>
            <a:r>
              <a:rPr lang="nb-NO" sz="1600" i="1" dirty="0"/>
              <a:t>vil innebære at vi</a:t>
            </a:r>
          </a:p>
          <a:p>
            <a:pPr>
              <a:lnSpc>
                <a:spcPct val="90000"/>
              </a:lnSpc>
            </a:pPr>
            <a:r>
              <a:rPr lang="nb-NO" sz="1600" i="1" dirty="0"/>
              <a:t>får en større andel pensjonister. Mange av</a:t>
            </a:r>
          </a:p>
          <a:p>
            <a:pPr>
              <a:lnSpc>
                <a:spcPct val="90000"/>
              </a:lnSpc>
            </a:pPr>
            <a:r>
              <a:rPr lang="nb-NO" sz="1600" i="1" dirty="0"/>
              <a:t>dem vil ha god helse og vil kunne bidra blant</a:t>
            </a:r>
          </a:p>
          <a:p>
            <a:pPr>
              <a:lnSpc>
                <a:spcPct val="90000"/>
              </a:lnSpc>
            </a:pPr>
            <a:r>
              <a:rPr lang="nb-NO" sz="1600" i="1" dirty="0"/>
              <a:t>annet i frivillig sektor. </a:t>
            </a:r>
          </a:p>
          <a:p>
            <a:pPr>
              <a:lnSpc>
                <a:spcPct val="90000"/>
              </a:lnSpc>
            </a:pPr>
            <a:endParaRPr lang="nb-NO" sz="1600" i="1" dirty="0"/>
          </a:p>
          <a:p>
            <a:pPr>
              <a:lnSpc>
                <a:spcPct val="90000"/>
              </a:lnSpc>
            </a:pPr>
            <a:r>
              <a:rPr lang="nb-NO" sz="1600" i="1" dirty="0"/>
              <a:t>De er en viktig ressurs som kan stimulere til deltakelse, inkludering og økt livskvalitet for andre som trenger det».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16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b="1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b="1" i="1" dirty="0"/>
          </a:p>
        </p:txBody>
      </p:sp>
    </p:spTree>
    <p:extLst>
      <p:ext uri="{BB962C8B-B14F-4D97-AF65-F5344CB8AC3E}">
        <p14:creationId xmlns:p14="http://schemas.microsoft.com/office/powerpoint/2010/main" val="341340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1203112" cy="10541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b="1" kern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Hvorfor en regional plan for det inkluderende Innlandet ?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EEDDE3E-A317-42B6-907E-6698BE418389}"/>
              </a:ext>
            </a:extLst>
          </p:cNvPr>
          <p:cNvSpPr/>
          <p:nvPr/>
        </p:nvSpPr>
        <p:spPr>
          <a:xfrm>
            <a:off x="421241" y="1633591"/>
            <a:ext cx="5537910" cy="43151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b-NO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i="1" dirty="0"/>
              <a:t>«</a:t>
            </a:r>
            <a:r>
              <a:rPr lang="nb-NO" b="1" i="1" dirty="0"/>
              <a:t>Det flerkulturelle perspektivet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i="1" dirty="0"/>
              <a:t>blir viktig å ivareta, slik at minoritetsgrupper </a:t>
            </a:r>
            <a:r>
              <a:rPr lang="nb-NO" i="1" dirty="0"/>
              <a:t>ikke faller utenfor arbeid- og samfunnsliv.»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i="1" dirty="0"/>
          </a:p>
          <a:p>
            <a:r>
              <a:rPr lang="nb-NO" b="1" i="1" dirty="0"/>
              <a:t>Fylkesordfører Even Aleksander Hagen:</a:t>
            </a:r>
          </a:p>
          <a:p>
            <a:endParaRPr lang="nb-NO" b="1" i="1" dirty="0"/>
          </a:p>
          <a:p>
            <a:r>
              <a:rPr lang="nb-NO" b="1" i="1" dirty="0"/>
              <a:t>«</a:t>
            </a:r>
            <a:r>
              <a:rPr lang="nb-NO" sz="1900" b="1" i="1" dirty="0"/>
              <a:t>Koronapandemien </a:t>
            </a:r>
            <a:r>
              <a:rPr lang="nb-NO" sz="1900" i="1" dirty="0"/>
              <a:t>vil prege samfunnet i lang tid framover.</a:t>
            </a:r>
          </a:p>
          <a:p>
            <a:r>
              <a:rPr lang="nb-NO" sz="1900" i="1" dirty="0"/>
              <a:t>Vi opplever økte sosiale forskjeller, store konsekvenser for arbeidslivet og en omveltning i hvordan vi møtes, reiser og</a:t>
            </a:r>
          </a:p>
          <a:p>
            <a:r>
              <a:rPr lang="nb-NO" sz="1900" i="1" dirty="0"/>
              <a:t>samhandler. </a:t>
            </a:r>
          </a:p>
          <a:p>
            <a:endParaRPr lang="nb-NO" sz="1900" i="1" dirty="0"/>
          </a:p>
          <a:p>
            <a:r>
              <a:rPr lang="nb-NO" sz="1900" i="1" dirty="0"/>
              <a:t>De langsiktige konsekvensene kjenner vi fortsatt ikke, men vi ser at utsatte yrkesgrupper med usikker tilknytning til arbeidslivet er hardest rammet. </a:t>
            </a:r>
          </a:p>
          <a:p>
            <a:endParaRPr lang="nb-NO" sz="1900" i="1" dirty="0"/>
          </a:p>
          <a:p>
            <a:r>
              <a:rPr lang="nb-NO" sz="1900" i="1" dirty="0"/>
              <a:t>Det gjør det enda viktigere å bygge det inkluderende</a:t>
            </a:r>
          </a:p>
          <a:p>
            <a:r>
              <a:rPr lang="nb-NO" sz="1900" i="1" dirty="0"/>
              <a:t>Innlandet for alle».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b="1" i="1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82E1D58A-1B6B-4BF0-AE64-3734B817E5C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232525" y="1902244"/>
            <a:ext cx="5121275" cy="35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35" y="620498"/>
            <a:ext cx="10785389" cy="1325563"/>
          </a:xfrm>
        </p:spPr>
        <p:txBody>
          <a:bodyPr>
            <a:normAutofit/>
          </a:bodyPr>
          <a:lstStyle/>
          <a:p>
            <a:r>
              <a:rPr lang="nb-NO" sz="4800" dirty="0"/>
              <a:t>Planens formål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EEDDE3E-A317-42B6-907E-6698BE418389}"/>
              </a:ext>
            </a:extLst>
          </p:cNvPr>
          <p:cNvSpPr/>
          <p:nvPr/>
        </p:nvSpPr>
        <p:spPr>
          <a:xfrm>
            <a:off x="787781" y="1713187"/>
            <a:ext cx="107853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b-NO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b-NO" b="1" dirty="0"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Å bidra til at Innlandet oppleves som et åpent og inkluderende samfunn for </a:t>
            </a:r>
            <a:r>
              <a:rPr lang="nb-NO" b="1" u="sng" dirty="0"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alle</a:t>
            </a:r>
            <a:r>
              <a:rPr lang="nb-NO" b="1" dirty="0"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, </a:t>
            </a:r>
          </a:p>
          <a:p>
            <a:r>
              <a:rPr lang="nb-NO" b="1" dirty="0"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både økonomisk, sosialt, kulturelt og etnisk.</a:t>
            </a:r>
          </a:p>
          <a:p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u="sng" dirty="0"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Et inkluderende arbeidsliv </a:t>
            </a: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er nøkkelfaktoren som sikrer økonomisk og sosial trygghet, fremmer god helse og er med på å motvirke sosiale helseforskjeller.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u="sng" dirty="0"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Utjevne ulikheter </a:t>
            </a: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sosialt og økonomisk, gjennom god inkludering i skole, utdanning og deltakelse i arbeids- og samfunnsliv.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Bidra til at </a:t>
            </a:r>
            <a:r>
              <a:rPr lang="nb-NO" u="sng" dirty="0"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barn og ungdoms oppvekst</a:t>
            </a: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 i Innlandet får preg av åpenhet, tilhørighet og respekt. </a:t>
            </a:r>
          </a:p>
        </p:txBody>
      </p:sp>
    </p:spTree>
    <p:extLst>
      <p:ext uri="{BB962C8B-B14F-4D97-AF65-F5344CB8AC3E}">
        <p14:creationId xmlns:p14="http://schemas.microsoft.com/office/powerpoint/2010/main" val="3163069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5A1C36-49E5-4C4D-892B-D866F3B9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</p:spPr>
        <p:txBody>
          <a:bodyPr anchor="ctr">
            <a:normAutofit fontScale="90000"/>
          </a:bodyPr>
          <a:lstStyle/>
          <a:p>
            <a:r>
              <a:rPr lang="nb-NO" dirty="0"/>
              <a:t> Planens hovedmål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4E79C0-D04B-4C4D-8C7F-059367B57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02349" y="1746540"/>
            <a:ext cx="7524831" cy="3791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b-NO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"Innlandet skal være </a:t>
            </a:r>
          </a:p>
          <a:p>
            <a:pPr marL="0" indent="0" algn="ctr">
              <a:buNone/>
            </a:pPr>
            <a:r>
              <a:rPr lang="nb-NO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et inkluderende samfunn </a:t>
            </a:r>
          </a:p>
          <a:p>
            <a:pPr marL="0" indent="0" algn="ctr">
              <a:buNone/>
            </a:pPr>
            <a:r>
              <a:rPr lang="nb-NO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for alle.»</a:t>
            </a:r>
            <a:endParaRPr lang="nb-NO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sz="2000" b="1" dirty="0"/>
          </a:p>
          <a:p>
            <a:pPr lvl="1"/>
            <a:endParaRPr lang="nb-NO" dirty="0"/>
          </a:p>
          <a:p>
            <a:pPr marL="0" lvl="0" indent="0">
              <a:lnSpc>
                <a:spcPct val="90000"/>
              </a:lnSpc>
              <a:buSzPct val="100000"/>
              <a:buNone/>
            </a:pPr>
            <a:endParaRPr lang="nb-NO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docshapegroup1">
            <a:extLst>
              <a:ext uri="{FF2B5EF4-FFF2-40B4-BE49-F238E27FC236}">
                <a16:creationId xmlns:a16="http://schemas.microsoft.com/office/drawing/2014/main" id="{CEB61EA0-3F81-4B07-91E1-45C38D3AE01E}"/>
              </a:ext>
            </a:extLst>
          </p:cNvPr>
          <p:cNvGrpSpPr>
            <a:grpSpLocks/>
          </p:cNvGrpSpPr>
          <p:nvPr/>
        </p:nvGrpSpPr>
        <p:grpSpPr bwMode="auto">
          <a:xfrm>
            <a:off x="386137" y="2445215"/>
            <a:ext cx="3551554" cy="3236394"/>
            <a:chOff x="0" y="4762"/>
            <a:chExt cx="11906" cy="12076"/>
          </a:xfrm>
        </p:grpSpPr>
        <p:pic>
          <p:nvPicPr>
            <p:cNvPr id="7" name="docshape2">
              <a:extLst>
                <a:ext uri="{FF2B5EF4-FFF2-40B4-BE49-F238E27FC236}">
                  <a16:creationId xmlns:a16="http://schemas.microsoft.com/office/drawing/2014/main" id="{2295E300-4D39-46A2-81E7-93154482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2"/>
              <a:ext cx="11906" cy="1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docshape3">
              <a:extLst>
                <a:ext uri="{FF2B5EF4-FFF2-40B4-BE49-F238E27FC236}">
                  <a16:creationId xmlns:a16="http://schemas.microsoft.com/office/drawing/2014/main" id="{031B20FE-8698-4EA5-8228-79F3B9260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520"/>
              <a:ext cx="7519" cy="4318"/>
            </a:xfrm>
            <a:custGeom>
              <a:avLst/>
              <a:gdLst>
                <a:gd name="T0" fmla="*/ 3745 w 7519"/>
                <a:gd name="T1" fmla="+- 0 14642 12521"/>
                <a:gd name="T2" fmla="*/ 14642 h 4318"/>
                <a:gd name="T3" fmla="*/ 1623 w 7519"/>
                <a:gd name="T4" fmla="+- 0 12521 12521"/>
                <a:gd name="T5" fmla="*/ 12521 h 4318"/>
                <a:gd name="T6" fmla="*/ 0 w 7519"/>
                <a:gd name="T7" fmla="+- 0 14144 12521"/>
                <a:gd name="T8" fmla="*/ 14144 h 4318"/>
                <a:gd name="T9" fmla="*/ 0 w 7519"/>
                <a:gd name="T10" fmla="+- 0 15132 12521"/>
                <a:gd name="T11" fmla="*/ 15132 h 4318"/>
                <a:gd name="T12" fmla="*/ 1623 w 7519"/>
                <a:gd name="T13" fmla="+- 0 13509 12521"/>
                <a:gd name="T14" fmla="*/ 13509 h 4318"/>
                <a:gd name="T15" fmla="*/ 3251 w 7519"/>
                <a:gd name="T16" fmla="+- 0 15136 12521"/>
                <a:gd name="T17" fmla="*/ 15136 h 4318"/>
                <a:gd name="T18" fmla="*/ 3745 w 7519"/>
                <a:gd name="T19" fmla="+- 0 14642 12521"/>
                <a:gd name="T20" fmla="*/ 14642 h 4318"/>
                <a:gd name="T21" fmla="*/ 7518 w 7519"/>
                <a:gd name="T22" fmla="+- 0 16838 12521"/>
                <a:gd name="T23" fmla="*/ 16838 h 4318"/>
                <a:gd name="T24" fmla="*/ 5028 w 7519"/>
                <a:gd name="T25" fmla="+- 0 14347 12521"/>
                <a:gd name="T26" fmla="*/ 14347 h 4318"/>
                <a:gd name="T27" fmla="*/ 2537 w 7519"/>
                <a:gd name="T28" fmla="+- 0 16838 12521"/>
                <a:gd name="T29" fmla="*/ 16838 h 4318"/>
                <a:gd name="T30" fmla="*/ 3525 w 7519"/>
                <a:gd name="T31" fmla="+- 0 16838 12521"/>
                <a:gd name="T32" fmla="*/ 16838 h 4318"/>
                <a:gd name="T33" fmla="*/ 5028 w 7519"/>
                <a:gd name="T34" fmla="+- 0 15335 12521"/>
                <a:gd name="T35" fmla="*/ 15335 h 4318"/>
                <a:gd name="T36" fmla="*/ 6530 w 7519"/>
                <a:gd name="T37" fmla="+- 0 16838 12521"/>
                <a:gd name="T38" fmla="*/ 16838 h 4318"/>
                <a:gd name="T39" fmla="*/ 7518 w 7519"/>
                <a:gd name="T40" fmla="+- 0 16838 12521"/>
                <a:gd name="T41" fmla="*/ 16838 h 431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</a:cxnLst>
              <a:rect l="0" t="0" r="r" b="b"/>
              <a:pathLst>
                <a:path w="7519" h="4318">
                  <a:moveTo>
                    <a:pt x="3745" y="2121"/>
                  </a:moveTo>
                  <a:lnTo>
                    <a:pt x="1623" y="0"/>
                  </a:lnTo>
                  <a:lnTo>
                    <a:pt x="0" y="1623"/>
                  </a:lnTo>
                  <a:lnTo>
                    <a:pt x="0" y="2611"/>
                  </a:lnTo>
                  <a:lnTo>
                    <a:pt x="1623" y="988"/>
                  </a:lnTo>
                  <a:lnTo>
                    <a:pt x="3251" y="2615"/>
                  </a:lnTo>
                  <a:lnTo>
                    <a:pt x="3745" y="2121"/>
                  </a:lnTo>
                  <a:close/>
                  <a:moveTo>
                    <a:pt x="7518" y="4317"/>
                  </a:moveTo>
                  <a:lnTo>
                    <a:pt x="5028" y="1826"/>
                  </a:lnTo>
                  <a:lnTo>
                    <a:pt x="2537" y="4317"/>
                  </a:lnTo>
                  <a:lnTo>
                    <a:pt x="3525" y="4317"/>
                  </a:lnTo>
                  <a:lnTo>
                    <a:pt x="5028" y="2814"/>
                  </a:lnTo>
                  <a:lnTo>
                    <a:pt x="6530" y="4317"/>
                  </a:lnTo>
                  <a:lnTo>
                    <a:pt x="7518" y="4317"/>
                  </a:lnTo>
                  <a:close/>
                </a:path>
              </a:pathLst>
            </a:custGeom>
            <a:solidFill>
              <a:srgbClr val="00A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447179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35" y="620498"/>
            <a:ext cx="10785389" cy="1325563"/>
          </a:xfrm>
        </p:spPr>
        <p:txBody>
          <a:bodyPr>
            <a:normAutofit/>
          </a:bodyPr>
          <a:lstStyle/>
          <a:p>
            <a:r>
              <a:rPr lang="nb-NO" b="0"/>
              <a:t>Planens gjennomgående perspektiver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6E3B120-AFCE-4721-868C-D7C7E2FC5E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2" y="1733266"/>
            <a:ext cx="11380423" cy="4414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33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6B2544-089E-4E4D-B8FD-51CF400F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</p:spPr>
        <p:txBody>
          <a:bodyPr anchor="ctr">
            <a:normAutofit/>
          </a:bodyPr>
          <a:lstStyle/>
          <a:p>
            <a:r>
              <a:rPr lang="nb-NO" b="0"/>
              <a:t>Planens tema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400CF3E5-9FA7-4B2C-A099-D0A1722D97F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488666" y="1892135"/>
            <a:ext cx="4609317" cy="3557588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945294-A57A-4C8B-9464-264A2DA893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892135"/>
            <a:ext cx="5120951" cy="35575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b-NO" sz="1800" b="1" dirty="0"/>
              <a:t>1. Kompetanse og livslang læring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2. Arbeidsliv og arbeidsplassutvikling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3. Lokalsamfunn, møteplasser og kultur</a:t>
            </a:r>
            <a:br>
              <a:rPr lang="nb-NO" sz="1800" b="1" dirty="0"/>
            </a:br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620825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6B2544-089E-4E4D-B8FD-51CF400F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</p:spPr>
        <p:txBody>
          <a:bodyPr anchor="ctr">
            <a:normAutofit/>
          </a:bodyPr>
          <a:lstStyle/>
          <a:p>
            <a:r>
              <a:rPr lang="nb-NO" b="0"/>
              <a:t>Planens tema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400CF3E5-9FA7-4B2C-A099-D0A1722D97F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488666" y="1892135"/>
            <a:ext cx="4609317" cy="3557588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945294-A57A-4C8B-9464-264A2DA893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892135"/>
            <a:ext cx="5120951" cy="35575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b-NO" sz="1800" b="1" dirty="0"/>
              <a:t>1. Kompetanse og livslang læring</a:t>
            </a:r>
            <a:br>
              <a:rPr lang="nb-NO" sz="1800" b="1" dirty="0"/>
            </a:br>
            <a:endParaRPr lang="nb-NO" sz="1800" b="1" dirty="0"/>
          </a:p>
          <a:p>
            <a:pPr lvl="1"/>
            <a:r>
              <a:rPr lang="nb-NO" sz="1800" dirty="0"/>
              <a:t>oppvekst og utdanning</a:t>
            </a:r>
          </a:p>
          <a:p>
            <a:pPr lvl="1"/>
            <a:r>
              <a:rPr lang="nb-NO" sz="1800" dirty="0"/>
              <a:t>livslang læring</a:t>
            </a:r>
          </a:p>
          <a:p>
            <a:pPr lvl="1"/>
            <a:r>
              <a:rPr lang="nb-NO" sz="1800" dirty="0"/>
              <a:t>innovasjonskompetanse</a:t>
            </a:r>
          </a:p>
          <a:p>
            <a:pPr lvl="1"/>
            <a:r>
              <a:rPr lang="nb-NO" sz="1800" dirty="0"/>
              <a:t>utdanning og kultur for læring</a:t>
            </a:r>
          </a:p>
          <a:p>
            <a:pPr lvl="1"/>
            <a:r>
              <a:rPr lang="nb-NO" sz="1800" dirty="0"/>
              <a:t>forsterket samhandling</a:t>
            </a:r>
          </a:p>
          <a:p>
            <a:pPr lvl="1"/>
            <a:r>
              <a:rPr lang="nb-NO" sz="1800" dirty="0"/>
              <a:t>Innlandets kunnskapsmiljøer</a:t>
            </a:r>
          </a:p>
          <a:p>
            <a:pPr lvl="1"/>
            <a:r>
              <a:rPr lang="nb-NO" sz="1800" dirty="0"/>
              <a:t>voksnes læring</a:t>
            </a:r>
          </a:p>
          <a:p>
            <a:pPr lvl="1"/>
            <a:r>
              <a:rPr lang="nb-NO" sz="1800" dirty="0"/>
              <a:t>alternative lærings- og inkluderingsarenaer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564507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C6C9B66D-11DA-4C23-9264-865978FA9B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tretch/>
        </p:blipFill>
        <p:spPr>
          <a:xfrm>
            <a:off x="1316994" y="1892135"/>
            <a:ext cx="2995287" cy="3564392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86B2544-089E-4E4D-B8FD-51CF400F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</p:spPr>
        <p:txBody>
          <a:bodyPr anchor="ctr">
            <a:normAutofit/>
          </a:bodyPr>
          <a:lstStyle/>
          <a:p>
            <a:r>
              <a:rPr lang="nb-NO" b="0"/>
              <a:t>Planens 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945294-A57A-4C8B-9464-264A2DA8939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57775" y="1892135"/>
            <a:ext cx="6296025" cy="35575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b-NO" sz="2600" b="1" dirty="0"/>
              <a:t>2. Arbeidsliv og arbeidsplassutvikling</a:t>
            </a:r>
            <a:br>
              <a:rPr lang="nb-NO" sz="2600" b="1" dirty="0"/>
            </a:br>
            <a:endParaRPr lang="nb-NO" sz="2600" b="1" dirty="0"/>
          </a:p>
          <a:p>
            <a:pPr lvl="1"/>
            <a:r>
              <a:rPr lang="nb-NO" sz="2600" dirty="0"/>
              <a:t>behov for arbeidskraft</a:t>
            </a:r>
          </a:p>
          <a:p>
            <a:pPr lvl="1"/>
            <a:r>
              <a:rPr lang="nb-NO" sz="2600" dirty="0"/>
              <a:t>omstilling og endring i arbeidslivet</a:t>
            </a:r>
          </a:p>
          <a:p>
            <a:pPr lvl="1"/>
            <a:r>
              <a:rPr lang="nb-NO" sz="2600" dirty="0"/>
              <a:t>et mangfoldig og inkluderende arbeidsliv</a:t>
            </a:r>
          </a:p>
          <a:p>
            <a:pPr lvl="1"/>
            <a:r>
              <a:rPr lang="nb-NO" sz="2600" dirty="0"/>
              <a:t>entreprenørskap og den digitale arbeidshverdagen</a:t>
            </a:r>
          </a:p>
          <a:p>
            <a:pPr marL="0" indent="0">
              <a:buNone/>
            </a:pPr>
            <a:endParaRPr lang="nb-NO" sz="2600" dirty="0"/>
          </a:p>
          <a:p>
            <a:pPr marL="0" indent="0">
              <a:buNone/>
            </a:pPr>
            <a:endParaRPr lang="nb-NO" sz="2600" dirty="0"/>
          </a:p>
          <a:p>
            <a:pPr marL="0" indent="0">
              <a:buNone/>
            </a:pP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1445004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046B5260-BDE2-4EA5-B782-948A922E30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3045" r="13045"/>
          <a:stretch/>
        </p:blipFill>
        <p:spPr>
          <a:xfrm>
            <a:off x="7401531" y="1873662"/>
            <a:ext cx="3951662" cy="3564392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86B2544-089E-4E4D-B8FD-51CF400F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966"/>
            <a:ext cx="10515600" cy="1054100"/>
          </a:xfrm>
        </p:spPr>
        <p:txBody>
          <a:bodyPr anchor="ctr">
            <a:normAutofit/>
          </a:bodyPr>
          <a:lstStyle/>
          <a:p>
            <a:r>
              <a:rPr lang="nb-NO" b="0"/>
              <a:t>Planens 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945294-A57A-4C8B-9464-264A2DA8939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873662"/>
            <a:ext cx="6296025" cy="410560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b-NO" sz="2400" b="1" dirty="0"/>
              <a:t>3. Lokalsamfunn, møteplasser og kultur</a:t>
            </a:r>
          </a:p>
          <a:p>
            <a:pPr lvl="1"/>
            <a:r>
              <a:rPr lang="nb-NO" sz="2000" dirty="0"/>
              <a:t>attraktive byer, tettsteder og nærmiljøer</a:t>
            </a:r>
          </a:p>
          <a:p>
            <a:pPr lvl="1"/>
            <a:r>
              <a:rPr lang="nb-NO" sz="2000" dirty="0"/>
              <a:t>kulturarven</a:t>
            </a:r>
          </a:p>
          <a:p>
            <a:pPr lvl="1"/>
            <a:r>
              <a:rPr lang="nb-NO" sz="2000" dirty="0"/>
              <a:t>gode møteplasser</a:t>
            </a:r>
          </a:p>
          <a:p>
            <a:pPr lvl="1"/>
            <a:r>
              <a:rPr lang="nb-NO" sz="2000" dirty="0"/>
              <a:t>tjenester og service</a:t>
            </a:r>
          </a:p>
          <a:p>
            <a:pPr lvl="1"/>
            <a:r>
              <a:rPr lang="nb-NO" sz="2000" dirty="0"/>
              <a:t>tilgjengelighet for alle</a:t>
            </a:r>
          </a:p>
          <a:p>
            <a:pPr lvl="1"/>
            <a:r>
              <a:rPr lang="nb-NO" sz="2000" dirty="0"/>
              <a:t>boliger til alle</a:t>
            </a:r>
          </a:p>
          <a:p>
            <a:pPr lvl="1"/>
            <a:r>
              <a:rPr lang="nb-NO" sz="2000" dirty="0"/>
              <a:t>kunst og kulturelle opplevelser</a:t>
            </a:r>
          </a:p>
          <a:p>
            <a:pPr lvl="1"/>
            <a:r>
              <a:rPr lang="nb-NO" sz="2000" dirty="0"/>
              <a:t>idrett og friluftsliv</a:t>
            </a:r>
          </a:p>
          <a:p>
            <a:pPr lvl="1"/>
            <a:r>
              <a:rPr lang="nb-NO" sz="2000" dirty="0"/>
              <a:t>frivillig arbeid og sosiale møteplasser</a:t>
            </a:r>
          </a:p>
          <a:p>
            <a:pPr lvl="1"/>
            <a:r>
              <a:rPr lang="nb-NO" sz="2000" dirty="0"/>
              <a:t>flerkulturelt perspektiv og integrering</a:t>
            </a:r>
          </a:p>
          <a:p>
            <a:pPr lvl="1"/>
            <a:endParaRPr lang="nb-NO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51377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B2C6E8-69BA-4798-B21A-FAEAD1D2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809" y="365125"/>
            <a:ext cx="10493991" cy="1171845"/>
          </a:xfrm>
        </p:spPr>
        <p:txBody>
          <a:bodyPr/>
          <a:lstStyle/>
          <a:p>
            <a:r>
              <a:rPr lang="nb-NO" b="0" dirty="0"/>
              <a:t>Et viktig perspektiv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048E1F-D470-4AFD-B5E2-913DC43778A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nb-NO" sz="3600" b="1" dirty="0">
                <a:latin typeface="Roboto"/>
                <a:cs typeface="Calibri"/>
              </a:rPr>
              <a:t>Befolkningsutvikling og –sammensetning </a:t>
            </a:r>
            <a:endParaRPr lang="nb-NO" sz="3600" b="1" dirty="0">
              <a:cs typeface="Calibri" panose="020F0502020204030204" pitchFamily="34" charset="0"/>
            </a:endParaRPr>
          </a:p>
          <a:p>
            <a:r>
              <a:rPr lang="nb-NO" b="1" dirty="0">
                <a:latin typeface="Roboto"/>
                <a:cs typeface="Calibri"/>
              </a:rPr>
              <a:t>Sentralisert bosetting er tunge trender både lokalt, nasjonalt og internasjonalt. </a:t>
            </a:r>
            <a:endParaRPr lang="nb-NO" b="1" dirty="0">
              <a:cs typeface="Calibri" panose="020F0502020204030204" pitchFamily="34" charset="0"/>
            </a:endParaRPr>
          </a:p>
          <a:p>
            <a:r>
              <a:rPr lang="nb-NO" b="1" dirty="0">
                <a:latin typeface="Roboto"/>
                <a:cs typeface="Calibri Light"/>
              </a:rPr>
              <a:t>Andelen eldre øker- og de eldre blir enda eldre. </a:t>
            </a:r>
            <a:endParaRPr lang="nb-NO" b="1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b="1" dirty="0">
                <a:highlight>
                  <a:srgbClr val="00FF00"/>
                </a:highlight>
                <a:latin typeface="Roboto"/>
                <a:cs typeface="Calibri Light"/>
              </a:rPr>
              <a:t>Kristian Aasbrenn, HINN, uttrykker det slik: «</a:t>
            </a:r>
            <a:r>
              <a:rPr lang="nb-NO" b="1" i="1" dirty="0">
                <a:highlight>
                  <a:srgbClr val="00FF00"/>
                </a:highlight>
                <a:latin typeface="Roboto"/>
                <a:cs typeface="Calibri Light"/>
              </a:rPr>
              <a:t>Innlandet er ikke periferi, men har periferi». </a:t>
            </a:r>
            <a:endParaRPr lang="nb-NO" b="1" i="1" dirty="0">
              <a:highlight>
                <a:srgbClr val="00FF00"/>
              </a:highlight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Roboto"/>
                <a:cs typeface="Calibri Light"/>
              </a:rPr>
              <a:t>HINN er med i arbeidet gjennom forskningsprosjektet «Realistisk planlegging»</a:t>
            </a:r>
          </a:p>
          <a:p>
            <a:pPr marL="0" indent="0">
              <a:buNone/>
            </a:pPr>
            <a:r>
              <a:rPr lang="nb-NO" i="1" dirty="0">
                <a:latin typeface="Roboto"/>
                <a:cs typeface="Calibri Light"/>
              </a:rPr>
              <a:t>Spørsmålet blir hvordan vi i Innlandet kan møte dette regionalpolitisk med gode tilpasningsstrategier.</a:t>
            </a:r>
          </a:p>
        </p:txBody>
      </p:sp>
      <p:pic>
        <p:nvPicPr>
          <p:cNvPr id="6" name="Bilde 5" descr="Et bilde som inneholder tekst, person, gress, utendørs&#10;&#10;Automatisk generert beskrivelse">
            <a:extLst>
              <a:ext uri="{FF2B5EF4-FFF2-40B4-BE49-F238E27FC236}">
                <a16:creationId xmlns:a16="http://schemas.microsoft.com/office/drawing/2014/main" id="{804580A5-E27E-4A4B-929C-1007E7856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r="-3" b="-3"/>
          <a:stretch/>
        </p:blipFill>
        <p:spPr>
          <a:xfrm>
            <a:off x="838200" y="2278941"/>
            <a:ext cx="2879979" cy="4068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05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35" y="365125"/>
            <a:ext cx="4938137" cy="1325563"/>
          </a:xfrm>
        </p:spPr>
        <p:txBody>
          <a:bodyPr/>
          <a:lstStyle/>
          <a:p>
            <a:r>
              <a:rPr lang="nb-NO" b="0"/>
              <a:t>Forankret i Innlandsstrategien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293FD9-8D1C-4C1E-AF4C-66B70B7DF0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528" y="2021072"/>
            <a:ext cx="4681188" cy="38468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/>
            <a:r>
              <a:rPr lang="nb-NO" sz="3500">
                <a:latin typeface="Roboto"/>
                <a:cs typeface="Arial"/>
              </a:rPr>
              <a:t>visjon og langsiktige utviklingsmål</a:t>
            </a:r>
          </a:p>
          <a:p>
            <a:endParaRPr lang="nb-NO" sz="3500"/>
          </a:p>
          <a:p>
            <a:r>
              <a:rPr lang="nb-NO" sz="3500">
                <a:latin typeface="Roboto"/>
                <a:cs typeface="Arial"/>
              </a:rPr>
              <a:t>satsingsområder </a:t>
            </a:r>
            <a:endParaRPr lang="nb-NO" sz="3500"/>
          </a:p>
          <a:p>
            <a:endParaRPr lang="nb-NO" sz="3500"/>
          </a:p>
          <a:p>
            <a:pPr lvl="0"/>
            <a:r>
              <a:rPr lang="nb-NO" sz="3500">
                <a:latin typeface="Roboto"/>
                <a:cs typeface="Arial"/>
              </a:rPr>
              <a:t>FNs bærekraftmål slik de er nedfelt i Innlandsstrategien</a:t>
            </a:r>
          </a:p>
          <a:p>
            <a:pPr marL="0" indent="0">
              <a:buNone/>
            </a:pPr>
            <a:endParaRPr lang="en-US" sz="3600"/>
          </a:p>
        </p:txBody>
      </p:sp>
      <p:pic>
        <p:nvPicPr>
          <p:cNvPr id="8" name="Plassholder for innhold 3">
            <a:extLst>
              <a:ext uri="{FF2B5EF4-FFF2-40B4-BE49-F238E27FC236}">
                <a16:creationId xmlns:a16="http://schemas.microsoft.com/office/drawing/2014/main" id="{AF9D8961-7D71-461D-8966-867667ABA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72" y="181182"/>
            <a:ext cx="5533388" cy="6392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88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B2C6E8-69BA-4798-B21A-FAEAD1D2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809" y="365125"/>
            <a:ext cx="10493991" cy="1171845"/>
          </a:xfrm>
        </p:spPr>
        <p:txBody>
          <a:bodyPr/>
          <a:lstStyle/>
          <a:p>
            <a:r>
              <a:rPr lang="nb-NO" b="0" dirty="0"/>
              <a:t>Inkluderende lokalsamfunn</a:t>
            </a:r>
            <a:br>
              <a:rPr lang="nb-NO" b="0" dirty="0"/>
            </a:br>
            <a:endParaRPr lang="nb-NO" b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048E1F-D470-4AFD-B5E2-913DC43778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80171" y="1787525"/>
            <a:ext cx="7073630" cy="416242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nb-NO" sz="4500" b="1" dirty="0"/>
              <a:t>Et viktig perspektiv for kommunenes plan- og utviklingsarbeid</a:t>
            </a:r>
          </a:p>
          <a:p>
            <a:pPr marL="0" indent="0">
              <a:buNone/>
            </a:pPr>
            <a:endParaRPr lang="nb-NO" i="1" dirty="0">
              <a:latin typeface="Roboto"/>
              <a:cs typeface="Calibri Light"/>
            </a:endParaRPr>
          </a:p>
          <a:p>
            <a:pPr marL="0" indent="0">
              <a:buNone/>
            </a:pPr>
            <a:r>
              <a:rPr lang="nb-NO" i="1" dirty="0">
                <a:latin typeface="Roboto"/>
                <a:cs typeface="Calibri Light"/>
              </a:rPr>
              <a:t>- samfunns- og arealplanleggingen</a:t>
            </a:r>
          </a:p>
          <a:p>
            <a:pPr marL="0" indent="0">
              <a:buNone/>
            </a:pPr>
            <a:r>
              <a:rPr lang="nb-NO" i="1" dirty="0">
                <a:latin typeface="Roboto"/>
                <a:cs typeface="Calibri Light"/>
              </a:rPr>
              <a:t>- sentrumsutvikling</a:t>
            </a:r>
          </a:p>
          <a:p>
            <a:pPr marL="0" indent="0">
              <a:buNone/>
            </a:pPr>
            <a:r>
              <a:rPr lang="nb-NO" i="1" dirty="0">
                <a:latin typeface="Roboto"/>
                <a:cs typeface="Calibri Light"/>
              </a:rPr>
              <a:t>- barnehage- og skole utvikling</a:t>
            </a:r>
          </a:p>
          <a:p>
            <a:pPr marL="0" indent="0">
              <a:buNone/>
            </a:pPr>
            <a:r>
              <a:rPr lang="nb-NO" i="1" dirty="0">
                <a:latin typeface="Roboto"/>
                <a:cs typeface="Calibri Light"/>
              </a:rPr>
              <a:t>- voksnes læring og desentraliserte utdanningsløp</a:t>
            </a:r>
          </a:p>
          <a:p>
            <a:pPr marL="0" indent="0">
              <a:buNone/>
            </a:pPr>
            <a:r>
              <a:rPr lang="nb-NO" i="1" dirty="0">
                <a:latin typeface="Roboto"/>
                <a:cs typeface="Calibri Light"/>
              </a:rPr>
              <a:t>- arbeidsplassutvikling</a:t>
            </a:r>
          </a:p>
          <a:p>
            <a:pPr marL="0" indent="0">
              <a:buNone/>
            </a:pPr>
            <a:r>
              <a:rPr lang="nb-NO" i="1" dirty="0">
                <a:latin typeface="Roboto"/>
                <a:cs typeface="Calibri Light"/>
              </a:rPr>
              <a:t>- arbeidslivskultur som er inkluderende</a:t>
            </a:r>
          </a:p>
          <a:p>
            <a:pPr marL="0" indent="0">
              <a:buNone/>
            </a:pPr>
            <a:r>
              <a:rPr lang="nb-NO" i="1" dirty="0">
                <a:latin typeface="Roboto"/>
                <a:cs typeface="Calibri Light"/>
              </a:rPr>
              <a:t>- en robust og livskraftig frivillig sektor </a:t>
            </a:r>
          </a:p>
          <a:p>
            <a:pPr marL="0" indent="0">
              <a:buNone/>
            </a:pPr>
            <a:r>
              <a:rPr lang="nb-NO" i="1" dirty="0">
                <a:latin typeface="Roboto"/>
                <a:cs typeface="Calibri Light"/>
              </a:rPr>
              <a:t>- </a:t>
            </a:r>
            <a:r>
              <a:rPr lang="nb-NO" b="1" i="1" dirty="0">
                <a:latin typeface="Roboto"/>
                <a:cs typeface="Calibri Light"/>
              </a:rPr>
              <a:t>lokal samhandling offentlig- privat og frivillig sektor </a:t>
            </a:r>
          </a:p>
        </p:txBody>
      </p:sp>
      <p:pic>
        <p:nvPicPr>
          <p:cNvPr id="6" name="Bilde 5" descr="Et bilde som inneholder tekst, person, gress, utendørs&#10;&#10;Automatisk generert beskrivelse">
            <a:extLst>
              <a:ext uri="{FF2B5EF4-FFF2-40B4-BE49-F238E27FC236}">
                <a16:creationId xmlns:a16="http://schemas.microsoft.com/office/drawing/2014/main" id="{804580A5-E27E-4A4B-929C-1007E7856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r="-3" b="-3"/>
          <a:stretch/>
        </p:blipFill>
        <p:spPr>
          <a:xfrm>
            <a:off x="838200" y="2278941"/>
            <a:ext cx="2879979" cy="4068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6316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</p:spPr>
        <p:txBody>
          <a:bodyPr anchor="ctr">
            <a:normAutofit/>
          </a:bodyPr>
          <a:lstStyle/>
          <a:p>
            <a:r>
              <a:rPr lang="nb-NO" sz="3400" b="0" dirty="0"/>
              <a:t>Er det spesielle tema dere er opptatt av her i Hadelandsregionen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AF2638-C1F0-4C12-8801-7CA99B1D8F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2850" y="1892135"/>
            <a:ext cx="5120950" cy="3557588"/>
          </a:xfrm>
        </p:spPr>
        <p:txBody>
          <a:bodyPr>
            <a:normAutofit/>
          </a:bodyPr>
          <a:lstStyle/>
          <a:p>
            <a:r>
              <a:rPr lang="en-US" sz="1800" dirty="0"/>
              <a:t>xxx</a:t>
            </a:r>
          </a:p>
          <a:p>
            <a:r>
              <a:rPr lang="en-US" sz="1800" dirty="0"/>
              <a:t>xxx</a:t>
            </a:r>
          </a:p>
        </p:txBody>
      </p:sp>
      <p:pic>
        <p:nvPicPr>
          <p:cNvPr id="3" name="Plassholder for innhold 6">
            <a:extLst>
              <a:ext uri="{FF2B5EF4-FFF2-40B4-BE49-F238E27FC236}">
                <a16:creationId xmlns:a16="http://schemas.microsoft.com/office/drawing/2014/main" id="{4B59B2EB-686A-4EC2-BBCA-ED9923790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16" y="1892135"/>
            <a:ext cx="4609317" cy="3557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5808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35" y="175098"/>
            <a:ext cx="10785389" cy="1770963"/>
          </a:xfrm>
        </p:spPr>
        <p:txBody>
          <a:bodyPr>
            <a:normAutofit fontScale="90000"/>
          </a:bodyPr>
          <a:lstStyle/>
          <a:p>
            <a:r>
              <a:rPr lang="nb-NO" sz="4800" b="0" dirty="0"/>
              <a:t>Aktiv og tilrettelagt medvirkningsprosess </a:t>
            </a:r>
            <a:br>
              <a:rPr lang="nb-NO" sz="4800" b="0" dirty="0"/>
            </a:br>
            <a:endParaRPr lang="nb-NO" sz="4800" b="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9834001-DD5A-417E-A49A-AE6D00156C71}"/>
              </a:ext>
            </a:extLst>
          </p:cNvPr>
          <p:cNvSpPr/>
          <p:nvPr/>
        </p:nvSpPr>
        <p:spPr>
          <a:xfrm>
            <a:off x="1128215" y="1946061"/>
            <a:ext cx="9935570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2000" b="1" dirty="0">
                <a:highlight>
                  <a:srgbClr val="FFFF00"/>
                </a:highlight>
                <a:latin typeface="Roboto"/>
                <a:ea typeface="Roboto" panose="02000000000000000000" pitchFamily="2" charset="0"/>
              </a:rPr>
              <a:t>11.10.2021</a:t>
            </a:r>
            <a:r>
              <a:rPr lang="nb-NO" sz="2000" dirty="0">
                <a:latin typeface="Roboto"/>
                <a:ea typeface="Roboto" panose="02000000000000000000" pitchFamily="2" charset="0"/>
              </a:rPr>
              <a:t>.  Oppstartkonferanse - Hamar (felles for alle tre planer)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Roboto"/>
                <a:ea typeface="Roboto" panose="02000000000000000000" pitchFamily="2" charset="0"/>
              </a:rPr>
              <a:t>Regionrådsledere og administrative ledere/rådgivere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Roboto"/>
                <a:ea typeface="Roboto" panose="02000000000000000000" pitchFamily="2" charset="0"/>
              </a:rPr>
              <a:t>Alle ordførere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nb-NO" sz="2000" dirty="0">
              <a:latin typeface="Roboto"/>
              <a:ea typeface="Roboto" panose="02000000000000000000" pitchFamily="2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nb-NO" sz="2000" dirty="0">
              <a:latin typeface="Roboto"/>
              <a:ea typeface="Roboto" panose="02000000000000000000" pitchFamily="2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nb-NO" sz="2000" dirty="0">
              <a:latin typeface="Roboto"/>
              <a:ea typeface="Roboto" panose="02000000000000000000" pitchFamily="2" charset="0"/>
            </a:endParaRPr>
          </a:p>
          <a:p>
            <a:r>
              <a:rPr lang="nb-NO" sz="20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Januar -mars 2022. </a:t>
            </a:r>
            <a:r>
              <a:rPr lang="nb-NO" sz="2000" dirty="0">
                <a:latin typeface="Roboto" panose="02000000000000000000" pitchFamily="2" charset="0"/>
                <a:ea typeface="Roboto" panose="02000000000000000000" pitchFamily="2" charset="0"/>
              </a:rPr>
              <a:t>Medvirkningsprosesser som involverer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Roboto" panose="02000000000000000000" pitchFamily="2" charset="0"/>
                <a:ea typeface="Roboto" panose="02000000000000000000" pitchFamily="2" charset="0"/>
              </a:rPr>
              <a:t>Kommunene i Innlandet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Roboto" panose="02000000000000000000" pitchFamily="2" charset="0"/>
                <a:ea typeface="Roboto" panose="02000000000000000000" pitchFamily="2" charset="0"/>
              </a:rPr>
              <a:t>Næringslivet og næringslivets organisasjoner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Roboto" panose="02000000000000000000" pitchFamily="2" charset="0"/>
                <a:ea typeface="Roboto" panose="02000000000000000000" pitchFamily="2" charset="0"/>
              </a:rPr>
              <a:t>Frivillige lag og foreninger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Roboto"/>
                <a:ea typeface="Roboto" panose="02000000000000000000" pitchFamily="2" charset="0"/>
              </a:rPr>
              <a:t>Ungdommens fylkesting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Roboto"/>
                <a:ea typeface="Roboto" panose="02000000000000000000" pitchFamily="2" charset="0"/>
              </a:rPr>
              <a:t>Råd for mennesker med nedsatt funksjonsevne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Roboto"/>
                <a:ea typeface="Roboto" panose="02000000000000000000" pitchFamily="2" charset="0"/>
              </a:rPr>
              <a:t>Råd for eldre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Roboto"/>
                <a:ea typeface="Roboto" panose="02000000000000000000" pitchFamily="2" charset="0"/>
              </a:rPr>
              <a:t>Flerkulturelt råd</a:t>
            </a:r>
          </a:p>
        </p:txBody>
      </p:sp>
    </p:spTree>
    <p:extLst>
      <p:ext uri="{BB962C8B-B14F-4D97-AF65-F5344CB8AC3E}">
        <p14:creationId xmlns:p14="http://schemas.microsoft.com/office/powerpoint/2010/main" val="121504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35" y="311286"/>
            <a:ext cx="10785389" cy="1258208"/>
          </a:xfrm>
        </p:spPr>
        <p:txBody>
          <a:bodyPr>
            <a:normAutofit/>
          </a:bodyPr>
          <a:lstStyle/>
          <a:p>
            <a:r>
              <a:rPr lang="nb-NO" sz="4800" b="0" dirty="0">
                <a:latin typeface="Roboto"/>
                <a:cs typeface="Arial"/>
              </a:rPr>
              <a:t>Framdrift for planarbeidet</a:t>
            </a:r>
            <a:br>
              <a:rPr lang="nb-NO" sz="4800" b="0" dirty="0">
                <a:latin typeface="Roboto"/>
                <a:cs typeface="Arial"/>
              </a:rPr>
            </a:br>
            <a:endParaRPr lang="nb-NO" sz="4800" b="0" dirty="0">
              <a:highlight>
                <a:srgbClr val="FFFF00"/>
              </a:highlight>
              <a:latin typeface="Roboto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302CFC-563E-4B68-B3F6-944A6AFA6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06024"/>
            <a:ext cx="11449050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85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82"/>
            <a:ext cx="10515600" cy="1782953"/>
          </a:xfrm>
        </p:spPr>
        <p:txBody>
          <a:bodyPr anchor="ctr">
            <a:normAutofit/>
          </a:bodyPr>
          <a:lstStyle/>
          <a:p>
            <a:r>
              <a:rPr lang="nb-NO" sz="3600" b="0" dirty="0"/>
              <a:t>Hvordan kan vi legge til rette for god involvering og forankring i kommunene</a:t>
            </a:r>
          </a:p>
        </p:txBody>
      </p:sp>
      <p:pic>
        <p:nvPicPr>
          <p:cNvPr id="3" name="Plassholder for innhold 6">
            <a:extLst>
              <a:ext uri="{FF2B5EF4-FFF2-40B4-BE49-F238E27FC236}">
                <a16:creationId xmlns:a16="http://schemas.microsoft.com/office/drawing/2014/main" id="{535C5AF6-6E44-45CD-8CEA-73192D5B7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66" y="1892135"/>
            <a:ext cx="4609317" cy="3557588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853E134-25E2-4A6B-BDDC-220C28C8ED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960374"/>
            <a:ext cx="5120951" cy="3557588"/>
          </a:xfrm>
        </p:spPr>
        <p:txBody>
          <a:bodyPr>
            <a:normAutofit/>
          </a:bodyPr>
          <a:lstStyle/>
          <a:p>
            <a:r>
              <a:rPr lang="en-US" sz="2000" dirty="0"/>
              <a:t>mmm</a:t>
            </a:r>
          </a:p>
        </p:txBody>
      </p:sp>
    </p:spTree>
    <p:extLst>
      <p:ext uri="{BB962C8B-B14F-4D97-AF65-F5344CB8AC3E}">
        <p14:creationId xmlns:p14="http://schemas.microsoft.com/office/powerpoint/2010/main" val="2263390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35" y="620498"/>
            <a:ext cx="10785389" cy="1325563"/>
          </a:xfrm>
        </p:spPr>
        <p:txBody>
          <a:bodyPr>
            <a:normAutofit/>
          </a:bodyPr>
          <a:lstStyle/>
          <a:p>
            <a:r>
              <a:rPr lang="nb-NO" sz="4800" b="0" dirty="0"/>
              <a:t>Informasjon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9834001-DD5A-417E-A49A-AE6D00156C71}"/>
              </a:ext>
            </a:extLst>
          </p:cNvPr>
          <p:cNvSpPr/>
          <p:nvPr/>
        </p:nvSpPr>
        <p:spPr>
          <a:xfrm>
            <a:off x="1128215" y="1946061"/>
            <a:ext cx="993557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nb-NO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b-NO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nb-NO" sz="3600" b="1" dirty="0">
                <a:latin typeface="Roboto" panose="02000000000000000000" pitchFamily="2" charset="0"/>
                <a:ea typeface="Roboto" panose="02000000000000000000" pitchFamily="2" charset="0"/>
              </a:rPr>
              <a:t>Kontaktinformasjon </a:t>
            </a:r>
          </a:p>
          <a:p>
            <a:pPr algn="ctr"/>
            <a:r>
              <a:rPr lang="nb-NO" sz="3600" b="1" dirty="0">
                <a:latin typeface="Roboto" panose="02000000000000000000" pitchFamily="2" charset="0"/>
                <a:ea typeface="Roboto" panose="02000000000000000000" pitchFamily="2" charset="0"/>
              </a:rPr>
              <a:t>Regional plan </a:t>
            </a:r>
          </a:p>
          <a:p>
            <a:pPr algn="ctr"/>
            <a:r>
              <a:rPr lang="nb-NO" sz="3600" b="1" dirty="0">
                <a:latin typeface="Roboto" panose="02000000000000000000" pitchFamily="2" charset="0"/>
                <a:ea typeface="Roboto" panose="02000000000000000000" pitchFamily="2" charset="0"/>
              </a:rPr>
              <a:t>for </a:t>
            </a:r>
          </a:p>
          <a:p>
            <a:pPr algn="ctr"/>
            <a:r>
              <a:rPr lang="nb-NO" sz="3600" b="1" dirty="0">
                <a:latin typeface="Roboto" panose="02000000000000000000" pitchFamily="2" charset="0"/>
                <a:ea typeface="Roboto" panose="02000000000000000000" pitchFamily="2" charset="0"/>
              </a:rPr>
              <a:t>det inkluderende Innlandet:</a:t>
            </a:r>
          </a:p>
          <a:p>
            <a:pPr algn="ctr"/>
            <a:endParaRPr lang="nb-NO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nb-NO" sz="3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b-NO" sz="3600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inger.stubsjoen@innlandetfylke.no</a:t>
            </a:r>
            <a:r>
              <a:rPr lang="nb-NO" sz="3600" dirty="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b-NO" sz="3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b-NO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b-NO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B90B8BC4-ADA8-4A21-81E6-1A35367021F3}"/>
              </a:ext>
            </a:extLst>
          </p:cNvPr>
          <p:cNvSpPr txBox="1">
            <a:spLocks/>
          </p:cNvSpPr>
          <p:nvPr/>
        </p:nvSpPr>
        <p:spPr>
          <a:xfrm>
            <a:off x="1128215" y="4457793"/>
            <a:ext cx="107853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74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nb-NO" sz="4800" b="0" dirty="0"/>
          </a:p>
        </p:txBody>
      </p:sp>
    </p:spTree>
    <p:extLst>
      <p:ext uri="{BB962C8B-B14F-4D97-AF65-F5344CB8AC3E}">
        <p14:creationId xmlns:p14="http://schemas.microsoft.com/office/powerpoint/2010/main" val="1616658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B90B8BC4-ADA8-4A21-81E6-1A35367021F3}"/>
              </a:ext>
            </a:extLst>
          </p:cNvPr>
          <p:cNvSpPr txBox="1">
            <a:spLocks/>
          </p:cNvSpPr>
          <p:nvPr/>
        </p:nvSpPr>
        <p:spPr>
          <a:xfrm>
            <a:off x="609406" y="936380"/>
            <a:ext cx="10785389" cy="5094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74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nb-NO" sz="4800" b="0" dirty="0"/>
              <a:t>Takk for oppmerksomheten </a:t>
            </a:r>
          </a:p>
          <a:p>
            <a:pPr algn="ctr"/>
            <a:endParaRPr lang="nb-NO" sz="4800" b="0" dirty="0"/>
          </a:p>
          <a:p>
            <a:pPr algn="ctr"/>
            <a:endParaRPr lang="nb-NO" sz="4800" b="0" dirty="0"/>
          </a:p>
          <a:p>
            <a:pPr algn="ctr"/>
            <a:r>
              <a:rPr lang="nb-NO" sz="4800" b="0" dirty="0"/>
              <a:t> Velkommen til å delta i arbeidet </a:t>
            </a:r>
          </a:p>
        </p:txBody>
      </p:sp>
    </p:spTree>
    <p:extLst>
      <p:ext uri="{BB962C8B-B14F-4D97-AF65-F5344CB8AC3E}">
        <p14:creationId xmlns:p14="http://schemas.microsoft.com/office/powerpoint/2010/main" val="315434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35" y="365125"/>
            <a:ext cx="10785389" cy="1325563"/>
          </a:xfrm>
        </p:spPr>
        <p:txBody>
          <a:bodyPr/>
          <a:lstStyle/>
          <a:p>
            <a:r>
              <a:rPr lang="nb-NO" b="0"/>
              <a:t>Vi skal nå utarbeide nye regionale planer for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293FD9-8D1C-4C1E-AF4C-66B70B7DF0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57850" y="2006221"/>
            <a:ext cx="6242789" cy="38468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3600">
                <a:solidFill>
                  <a:srgbClr val="0070C0"/>
                </a:solidFill>
                <a:latin typeface="Roboto"/>
                <a:cs typeface="Arial"/>
              </a:rPr>
              <a:t>samfunnssikkerhet</a:t>
            </a:r>
            <a:endParaRPr lang="nb-NO" sz="36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sz="3600"/>
          </a:p>
          <a:p>
            <a:pPr marL="0" indent="0">
              <a:buNone/>
            </a:pPr>
            <a:r>
              <a:rPr lang="nb-NO" sz="3600">
                <a:solidFill>
                  <a:srgbClr val="00B050"/>
                </a:solidFill>
                <a:latin typeface="Roboto"/>
                <a:cs typeface="Arial"/>
              </a:rPr>
              <a:t>klima, energi og miljø</a:t>
            </a:r>
          </a:p>
          <a:p>
            <a:pPr marL="0" indent="0">
              <a:buNone/>
            </a:pPr>
            <a:endParaRPr lang="nb-NO" sz="3600">
              <a:solidFill>
                <a:srgbClr val="00B050"/>
              </a:solidFill>
              <a:latin typeface="Roboto"/>
              <a:cs typeface="Arial"/>
            </a:endParaRPr>
          </a:p>
          <a:p>
            <a:pPr marL="0" indent="0">
              <a:buNone/>
            </a:pPr>
            <a:r>
              <a:rPr lang="nb-NO" sz="3600">
                <a:solidFill>
                  <a:srgbClr val="FF0000"/>
                </a:solidFill>
                <a:latin typeface="Roboto"/>
                <a:cs typeface="Arial"/>
              </a:rPr>
              <a:t>det inkluderende Innlandet</a:t>
            </a:r>
          </a:p>
          <a:p>
            <a:pPr marL="0" indent="0">
              <a:buNone/>
            </a:pPr>
            <a:endParaRPr lang="nb-NO" sz="3600">
              <a:solidFill>
                <a:srgbClr val="00B050"/>
              </a:solidFill>
              <a:latin typeface="Roboto"/>
              <a:cs typeface="Arial"/>
            </a:endParaRPr>
          </a:p>
        </p:txBody>
      </p:sp>
      <p:pic>
        <p:nvPicPr>
          <p:cNvPr id="5" name="Grafikk 4" descr="Håndtrykk">
            <a:extLst>
              <a:ext uri="{FF2B5EF4-FFF2-40B4-BE49-F238E27FC236}">
                <a16:creationId xmlns:a16="http://schemas.microsoft.com/office/drawing/2014/main" id="{E27384E8-8430-489E-AE0D-40BCC19CE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0659" y="4497278"/>
            <a:ext cx="1340070" cy="1340070"/>
          </a:xfrm>
          <a:prstGeom prst="rect">
            <a:avLst/>
          </a:prstGeom>
        </p:spPr>
      </p:pic>
      <p:pic>
        <p:nvPicPr>
          <p:cNvPr id="6" name="Grafikk 5" descr="Muskuløs arm">
            <a:extLst>
              <a:ext uri="{FF2B5EF4-FFF2-40B4-BE49-F238E27FC236}">
                <a16:creationId xmlns:a16="http://schemas.microsoft.com/office/drawing/2014/main" id="{E270CE6E-2748-431F-AEA3-12A03E638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0659" y="1656038"/>
            <a:ext cx="1340070" cy="1340070"/>
          </a:xfrm>
          <a:prstGeom prst="rect">
            <a:avLst/>
          </a:prstGeom>
        </p:spPr>
      </p:pic>
      <p:pic>
        <p:nvPicPr>
          <p:cNvPr id="7" name="Grafikk 6" descr="Åpen hånd med plante">
            <a:extLst>
              <a:ext uri="{FF2B5EF4-FFF2-40B4-BE49-F238E27FC236}">
                <a16:creationId xmlns:a16="http://schemas.microsoft.com/office/drawing/2014/main" id="{882401E8-5364-41F3-B4E4-3FB92DC113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0659" y="3076658"/>
            <a:ext cx="1340070" cy="13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5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35" y="620498"/>
            <a:ext cx="10785389" cy="1325563"/>
          </a:xfrm>
        </p:spPr>
        <p:txBody>
          <a:bodyPr>
            <a:normAutofit/>
          </a:bodyPr>
          <a:lstStyle/>
          <a:p>
            <a:r>
              <a:rPr lang="nb-NO" sz="4400" dirty="0"/>
              <a:t>Regional plan - </a:t>
            </a:r>
            <a:r>
              <a:rPr lang="nb-NO" sz="4400" b="0" dirty="0"/>
              <a:t>hvor i prosessen er vi nå?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42C674E7-B298-4555-B14C-1A5CB147537C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1630496"/>
            <a:ext cx="8952931" cy="49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3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35" y="620498"/>
            <a:ext cx="10785389" cy="1325563"/>
          </a:xfrm>
        </p:spPr>
        <p:txBody>
          <a:bodyPr>
            <a:normAutofit/>
          </a:bodyPr>
          <a:lstStyle/>
          <a:p>
            <a:r>
              <a:rPr lang="nb-NO" sz="3600" b="0" dirty="0"/>
              <a:t>Planprogram vedtatt i Fylkesutvalget 29.06.2021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F92C553-BBAD-474E-BCCC-96FE7645F87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7481" y="2378464"/>
            <a:ext cx="6345237" cy="3283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>
                <a:latin typeface="Roboto" panose="02000000000000000000"/>
              </a:rPr>
              <a:t>Planprogrammet er «oppskriften» på hvordan vi skal lage planen</a:t>
            </a:r>
          </a:p>
          <a:p>
            <a:pPr marL="0" indent="0">
              <a:buNone/>
            </a:pPr>
            <a:endParaRPr lang="nb-NO" sz="4000"/>
          </a:p>
        </p:txBody>
      </p:sp>
      <p:pic>
        <p:nvPicPr>
          <p:cNvPr id="7" name="Grafikk 6" descr="Gruppe idédugnad">
            <a:extLst>
              <a:ext uri="{FF2B5EF4-FFF2-40B4-BE49-F238E27FC236}">
                <a16:creationId xmlns:a16="http://schemas.microsoft.com/office/drawing/2014/main" id="{B9683B0B-16FF-4CB2-ABE3-1125C0371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441" y="1892135"/>
            <a:ext cx="3564392" cy="35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1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35" y="620499"/>
            <a:ext cx="10785389" cy="1033204"/>
          </a:xfrm>
        </p:spPr>
        <p:txBody>
          <a:bodyPr>
            <a:normAutofit fontScale="90000"/>
          </a:bodyPr>
          <a:lstStyle/>
          <a:p>
            <a:r>
              <a:rPr lang="nb-NO" sz="4800" b="0" dirty="0"/>
              <a:t>Organisering av arbeidet med nye planer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A88CBA0-9102-4773-8F1E-2871B0C59DE1}"/>
              </a:ext>
            </a:extLst>
          </p:cNvPr>
          <p:cNvSpPr txBox="1"/>
          <p:nvPr/>
        </p:nvSpPr>
        <p:spPr>
          <a:xfrm>
            <a:off x="6949769" y="2743200"/>
            <a:ext cx="2282365" cy="2925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80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B76D774-995B-42C8-810B-A22296D75016}"/>
              </a:ext>
            </a:extLst>
          </p:cNvPr>
          <p:cNvSpPr txBox="1"/>
          <p:nvPr/>
        </p:nvSpPr>
        <p:spPr>
          <a:xfrm>
            <a:off x="4572001" y="2743200"/>
            <a:ext cx="2258458" cy="2925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8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C11718D-3AE2-4368-BACA-123A259A4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950" y="2054946"/>
            <a:ext cx="7757270" cy="43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8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35" y="620498"/>
            <a:ext cx="10785389" cy="1325563"/>
          </a:xfrm>
        </p:spPr>
        <p:txBody>
          <a:bodyPr>
            <a:normAutofit/>
          </a:bodyPr>
          <a:lstStyle/>
          <a:p>
            <a:r>
              <a:rPr lang="nb-NO" sz="4800" b="0"/>
              <a:t>Grensesnitt mellom de tre planene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5B8069-C775-445C-940B-871B61CD7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735" y="1946061"/>
            <a:ext cx="4976038" cy="353105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EEDDE3E-A317-42B6-907E-6698BE418389}"/>
              </a:ext>
            </a:extLst>
          </p:cNvPr>
          <p:cNvSpPr/>
          <p:nvPr/>
        </p:nvSpPr>
        <p:spPr>
          <a:xfrm>
            <a:off x="5986818" y="1951672"/>
            <a:ext cx="4658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>
                <a:latin typeface="Roboto" panose="02000000000000000000" pitchFamily="2" charset="0"/>
                <a:ea typeface="Roboto" panose="02000000000000000000" pitchFamily="2" charset="0"/>
              </a:rPr>
              <a:t>Grensesnittet mellom de tre nye regionale planene er beskrevet i en matrise – og finnes i de tre planprogrammene.</a:t>
            </a:r>
          </a:p>
        </p:txBody>
      </p:sp>
    </p:spTree>
    <p:extLst>
      <p:ext uri="{BB962C8B-B14F-4D97-AF65-F5344CB8AC3E}">
        <p14:creationId xmlns:p14="http://schemas.microsoft.com/office/powerpoint/2010/main" val="196962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21664" y="1592494"/>
            <a:ext cx="10515600" cy="4284323"/>
          </a:xfrm>
        </p:spPr>
        <p:txBody>
          <a:bodyPr>
            <a:noAutofit/>
          </a:bodyPr>
          <a:lstStyle/>
          <a:p>
            <a:r>
              <a:rPr lang="nb-N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plan for det inkluderende Innlandet</a:t>
            </a:r>
            <a:br>
              <a:rPr lang="nb-N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b-N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b-NO" sz="4400" b="0" dirty="0"/>
          </a:p>
        </p:txBody>
      </p:sp>
    </p:spTree>
    <p:extLst>
      <p:ext uri="{BB962C8B-B14F-4D97-AF65-F5344CB8AC3E}">
        <p14:creationId xmlns:p14="http://schemas.microsoft.com/office/powerpoint/2010/main" val="261600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84D2C-E7B7-4373-8070-05ECA54D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08" y="692439"/>
            <a:ext cx="11342669" cy="10541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b="1" kern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Hvorfor en regional plan for det inkluderende Innlandet ?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3AB6788-A3E6-4F13-9764-0BC6CD130D8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232850" y="1943816"/>
            <a:ext cx="5120950" cy="3454225"/>
          </a:xfrm>
          <a:prstGeom prst="rect">
            <a:avLst/>
          </a:prstGeom>
          <a:noFill/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EEDDE3E-A317-42B6-907E-6698BE418389}"/>
              </a:ext>
            </a:extLst>
          </p:cNvPr>
          <p:cNvSpPr/>
          <p:nvPr/>
        </p:nvSpPr>
        <p:spPr>
          <a:xfrm>
            <a:off x="838199" y="1892134"/>
            <a:ext cx="5120951" cy="4097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300" i="1" dirty="0"/>
              <a:t>«</a:t>
            </a:r>
            <a:r>
              <a:rPr lang="nb-NO" sz="1600" b="1" i="1" dirty="0"/>
              <a:t>Et velutviklet og inkluderende arbeidsliv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600" b="1" i="1" dirty="0"/>
              <a:t>med plass for alle</a:t>
            </a:r>
            <a:r>
              <a:rPr lang="nb-NO" sz="1600" i="1" dirty="0"/>
              <a:t> er nøkkelen til inkludering.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600" i="1" dirty="0"/>
              <a:t>Med dette vil det også følge en sosial og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600" i="1" dirty="0"/>
              <a:t>økonomisk trygghet».</a:t>
            </a:r>
            <a:endParaRPr lang="nb-NO" sz="1600" b="1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1600" b="1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600" i="1" dirty="0"/>
              <a:t>«</a:t>
            </a:r>
            <a:r>
              <a:rPr lang="nb-NO" sz="1600" b="1" i="1" dirty="0"/>
              <a:t>Barn og unge er Innlandets fremtid</a:t>
            </a:r>
            <a:r>
              <a:rPr lang="nb-NO" sz="1600" i="1" dirty="0"/>
              <a:t>, og deres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600" i="1" dirty="0"/>
              <a:t>oppvekst må sikres, slik at de opplever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600" i="1" dirty="0"/>
              <a:t>omsorg, inkludering og utvikling».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6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600" i="1" dirty="0"/>
              <a:t>«</a:t>
            </a:r>
            <a:r>
              <a:rPr lang="nb-NO" sz="1600" b="1" i="1" dirty="0"/>
              <a:t>Om lag 1/3 av innbyggerne i yrkesaktiv alder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600" b="1" i="1" dirty="0"/>
              <a:t>står utenfor arbeidslivet.</a:t>
            </a:r>
            <a:r>
              <a:rPr lang="nb-NO" sz="1600" i="1" dirty="0"/>
              <a:t> Utdannings- og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600" i="1" dirty="0"/>
              <a:t>aktivitetstilbud og tilgang til gode møtesteder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600" i="1" dirty="0"/>
              <a:t>er forutsetninger for inkludering.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3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300" b="1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300" b="1" i="1" dirty="0"/>
          </a:p>
        </p:txBody>
      </p:sp>
    </p:spTree>
    <p:extLst>
      <p:ext uri="{BB962C8B-B14F-4D97-AF65-F5344CB8AC3E}">
        <p14:creationId xmlns:p14="http://schemas.microsoft.com/office/powerpoint/2010/main" val="956266967"/>
      </p:ext>
    </p:extLst>
  </p:cSld>
  <p:clrMapOvr>
    <a:masterClrMapping/>
  </p:clrMapOvr>
</p:sld>
</file>

<file path=ppt/theme/theme1.xml><?xml version="1.0" encoding="utf-8"?>
<a:theme xmlns:a="http://schemas.openxmlformats.org/drawingml/2006/main" name="Innlandet fylkeskommune ppt mal V4">
  <a:themeElements>
    <a:clrScheme name="Innlandet fylkeskommune">
      <a:dk1>
        <a:srgbClr val="000000"/>
      </a:dk1>
      <a:lt1>
        <a:sysClr val="window" lastClr="FFFFFF"/>
      </a:lt1>
      <a:dk2>
        <a:srgbClr val="005850"/>
      </a:dk2>
      <a:lt2>
        <a:srgbClr val="E7E6E6"/>
      </a:lt2>
      <a:accent1>
        <a:srgbClr val="009D4F"/>
      </a:accent1>
      <a:accent2>
        <a:srgbClr val="0055B8"/>
      </a:accent2>
      <a:accent3>
        <a:srgbClr val="960048"/>
      </a:accent3>
      <a:accent4>
        <a:srgbClr val="FFB600"/>
      </a:accent4>
      <a:accent5>
        <a:srgbClr val="592C82"/>
      </a:accent5>
      <a:accent6>
        <a:srgbClr val="6F7271"/>
      </a:accent6>
      <a:hlink>
        <a:srgbClr val="0070C0"/>
      </a:hlink>
      <a:folHlink>
        <a:srgbClr val="960048"/>
      </a:folHlink>
    </a:clrScheme>
    <a:fontScheme name="Innlandet fylkeskommune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landet-fylkeskommune-PowerPoint-mal.potm" id="{B48461B3-6F65-45C2-A286-383590C09168}" vid="{EBD357B4-30E9-4742-AEAD-7221BAFA1CD3}"/>
    </a:ext>
  </a:extLst>
</a:theme>
</file>

<file path=ppt/theme/theme2.xml><?xml version="1.0" encoding="utf-8"?>
<a:theme xmlns:a="http://schemas.openxmlformats.org/drawingml/2006/main" name="1_Innlandet fylkeskommune ppt mal V4">
  <a:themeElements>
    <a:clrScheme name="Innlandet fylkeskommune">
      <a:dk1>
        <a:srgbClr val="000000"/>
      </a:dk1>
      <a:lt1>
        <a:sysClr val="window" lastClr="FFFFFF"/>
      </a:lt1>
      <a:dk2>
        <a:srgbClr val="005850"/>
      </a:dk2>
      <a:lt2>
        <a:srgbClr val="E7E6E6"/>
      </a:lt2>
      <a:accent1>
        <a:srgbClr val="009D4F"/>
      </a:accent1>
      <a:accent2>
        <a:srgbClr val="0055B8"/>
      </a:accent2>
      <a:accent3>
        <a:srgbClr val="960048"/>
      </a:accent3>
      <a:accent4>
        <a:srgbClr val="FFB600"/>
      </a:accent4>
      <a:accent5>
        <a:srgbClr val="592C82"/>
      </a:accent5>
      <a:accent6>
        <a:srgbClr val="6F7271"/>
      </a:accent6>
      <a:hlink>
        <a:srgbClr val="0070C0"/>
      </a:hlink>
      <a:folHlink>
        <a:srgbClr val="960048"/>
      </a:folHlink>
    </a:clrScheme>
    <a:fontScheme name="Innlandet fylkeskommune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landet-fylkeskommune-PowerPoint-mal.potm" id="{B48461B3-6F65-45C2-A286-383590C09168}" vid="{EBD357B4-30E9-4742-AEAD-7221BAFA1CD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EA7E5C7B6649448405DFFB4F017DC6" ma:contentTypeVersion="11" ma:contentTypeDescription="Opprett et nytt dokument." ma:contentTypeScope="" ma:versionID="1ea8595aec95fbcc5b723b4772da74e8">
  <xsd:schema xmlns:xsd="http://www.w3.org/2001/XMLSchema" xmlns:xs="http://www.w3.org/2001/XMLSchema" xmlns:p="http://schemas.microsoft.com/office/2006/metadata/properties" xmlns:ns2="dfaf205b-b6d3-4234-907d-056a8d1f8440" xmlns:ns3="d6d254fa-ce8a-492b-b7a4-ff2bac13b093" targetNamespace="http://schemas.microsoft.com/office/2006/metadata/properties" ma:root="true" ma:fieldsID="f89385a710b3561c89261e2d681971d3" ns2:_="" ns3:_="">
    <xsd:import namespace="dfaf205b-b6d3-4234-907d-056a8d1f8440"/>
    <xsd:import namespace="d6d254fa-ce8a-492b-b7a4-ff2bac13b0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f205b-b6d3-4234-907d-056a8d1f84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254fa-ce8a-492b-b7a4-ff2bac13b0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9DBA8F-7C13-4FC0-9515-C348DFAEB0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0CCAA3-3204-4EE2-B9BA-76BAB2328900}">
  <ds:schemaRefs>
    <ds:schemaRef ds:uri="http://schemas.openxmlformats.org/package/2006/metadata/core-properties"/>
    <ds:schemaRef ds:uri="dfaf205b-b6d3-4234-907d-056a8d1f8440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d6d254fa-ce8a-492b-b7a4-ff2bac13b09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0850DCE-072F-4120-A9BC-69F65DDD8D79}">
  <ds:schemaRefs>
    <ds:schemaRef ds:uri="d6d254fa-ce8a-492b-b7a4-ff2bac13b093"/>
    <ds:schemaRef ds:uri="dfaf205b-b6d3-4234-907d-056a8d1f84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880</Words>
  <Application>Microsoft Office PowerPoint</Application>
  <PresentationFormat>Widescreen</PresentationFormat>
  <Paragraphs>206</Paragraphs>
  <Slides>26</Slides>
  <Notes>22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Innlandet fylkeskommune ppt mal V4</vt:lpstr>
      <vt:lpstr>1_Innlandet fylkeskommune ppt mal V4</vt:lpstr>
      <vt:lpstr>Nye regionale planer  for   Innlandet   </vt:lpstr>
      <vt:lpstr>Forankret i Innlandsstrategien</vt:lpstr>
      <vt:lpstr>Vi skal nå utarbeide nye regionale planer for</vt:lpstr>
      <vt:lpstr>Regional plan - hvor i prosessen er vi nå?</vt:lpstr>
      <vt:lpstr>Planprogram vedtatt i Fylkesutvalget 29.06.2021</vt:lpstr>
      <vt:lpstr>Organisering av arbeidet med nye planer</vt:lpstr>
      <vt:lpstr>Grensesnitt mellom de tre planene</vt:lpstr>
      <vt:lpstr>Regional plan for det inkluderende Innlandet  </vt:lpstr>
      <vt:lpstr>Hvorfor en regional plan for det inkluderende Innlandet ?</vt:lpstr>
      <vt:lpstr>Hvorfor en regional plan for det inkluderende Innlandet ?</vt:lpstr>
      <vt:lpstr>Hvorfor en regional plan for det inkluderende Innlandet ?</vt:lpstr>
      <vt:lpstr>Planens formål</vt:lpstr>
      <vt:lpstr> Planens hovedmål </vt:lpstr>
      <vt:lpstr>Planens gjennomgående perspektiver</vt:lpstr>
      <vt:lpstr>Planens tema</vt:lpstr>
      <vt:lpstr>Planens tema</vt:lpstr>
      <vt:lpstr>Planens tema</vt:lpstr>
      <vt:lpstr>Planens tema</vt:lpstr>
      <vt:lpstr>Et viktig perspektiv</vt:lpstr>
      <vt:lpstr>Inkluderende lokalsamfunn </vt:lpstr>
      <vt:lpstr>Er det spesielle tema dere er opptatt av her i Hadelandsregionen</vt:lpstr>
      <vt:lpstr>Aktiv og tilrettelagt medvirkningsprosess  </vt:lpstr>
      <vt:lpstr>Framdrift for planarbeidet </vt:lpstr>
      <vt:lpstr>Hvordan kan vi legge til rette for god involvering og forankring i kommunene</vt:lpstr>
      <vt:lpstr>Informasjon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 regionale planer  for   Innlandet</dc:title>
  <dc:creator>Stubsjøen, Inger</dc:creator>
  <cp:lastModifiedBy>Eivind Grønstad</cp:lastModifiedBy>
  <cp:revision>10</cp:revision>
  <dcterms:created xsi:type="dcterms:W3CDTF">2021-08-25T13:15:30Z</dcterms:created>
  <dcterms:modified xsi:type="dcterms:W3CDTF">2023-04-16T15:10:41Z</dcterms:modified>
</cp:coreProperties>
</file>