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260" r:id="rId4"/>
    <p:sldId id="261" r:id="rId5"/>
    <p:sldId id="262" r:id="rId6"/>
    <p:sldId id="265" r:id="rId7"/>
    <p:sldId id="268" r:id="rId8"/>
    <p:sldId id="267"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4746B-FFE0-4BF7-BCCA-52FBE9644E6D}" v="9" dt="2022-02-04T07:34:55.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247" autoAdjust="0"/>
  </p:normalViewPr>
  <p:slideViewPr>
    <p:cSldViewPr snapToGrid="0">
      <p:cViewPr varScale="1">
        <p:scale>
          <a:sx n="61" d="100"/>
          <a:sy n="61" d="100"/>
        </p:scale>
        <p:origin x="23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025A0-C48D-4AED-B483-E90ADA046B27}"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nb-NO"/>
        </a:p>
      </dgm:t>
    </dgm:pt>
    <dgm:pt modelId="{812E9724-21A3-4CF6-A624-C54CA287D25C}">
      <dgm:prSet phldrT="[Tekst]" custT="1"/>
      <dgm:spPr>
        <a:xfrm>
          <a:off x="2180941" y="0"/>
          <a:ext cx="1951287" cy="1300858"/>
        </a:xfrm>
      </dgm:spPr>
      <dgm:t>
        <a:bodyPr/>
        <a:lstStyle/>
        <a:p>
          <a:pPr>
            <a:buNone/>
          </a:pPr>
          <a:r>
            <a:rPr lang="nb-NO" sz="1200" b="1" dirty="0">
              <a:latin typeface="Calibri Light"/>
              <a:ea typeface="+mn-ea"/>
              <a:cs typeface="+mn-cs"/>
            </a:rPr>
            <a:t>Klima Viken</a:t>
          </a:r>
        </a:p>
        <a:p>
          <a:pPr>
            <a:buNone/>
          </a:pPr>
          <a:r>
            <a:rPr lang="nb-NO" sz="1200" b="0" dirty="0">
              <a:latin typeface="Calibri Light"/>
              <a:ea typeface="+mn-ea"/>
              <a:cs typeface="+mn-cs"/>
            </a:rPr>
            <a:t>Koordinator, Viken FK</a:t>
          </a:r>
        </a:p>
      </dgm:t>
    </dgm:pt>
    <dgm:pt modelId="{B13030DA-0518-4320-8C03-0AF751136819}" type="parTrans" cxnId="{BD2C27BF-1D94-4313-9054-0A5182BA0D52}">
      <dgm:prSet/>
      <dgm:spPr/>
      <dgm:t>
        <a:bodyPr/>
        <a:lstStyle/>
        <a:p>
          <a:endParaRPr lang="nb-NO"/>
        </a:p>
      </dgm:t>
    </dgm:pt>
    <dgm:pt modelId="{E4A41AF7-4702-4641-90B1-8BFA36136E61}" type="sibTrans" cxnId="{BD2C27BF-1D94-4313-9054-0A5182BA0D52}">
      <dgm:prSet/>
      <dgm:spPr/>
      <dgm:t>
        <a:bodyPr/>
        <a:lstStyle/>
        <a:p>
          <a:endParaRPr lang="nb-NO"/>
        </a:p>
      </dgm:t>
    </dgm:pt>
    <dgm:pt modelId="{8C3FC5DA-45C3-48A7-8731-4F2CD1F4E52F}">
      <dgm:prSet phldrT="[Tekst]" custT="1"/>
      <dgm:spPr>
        <a:xfrm>
          <a:off x="3449278" y="1823976"/>
          <a:ext cx="1951287" cy="1300858"/>
        </a:xfrm>
      </dgm:spPr>
      <dgm:t>
        <a:bodyPr/>
        <a:lstStyle/>
        <a:p>
          <a:pPr>
            <a:buNone/>
          </a:pPr>
          <a:r>
            <a:rPr lang="nb-NO" sz="1200" b="1" dirty="0">
              <a:latin typeface="Calibri Light"/>
              <a:ea typeface="+mn-ea"/>
              <a:cs typeface="+mn-cs"/>
            </a:rPr>
            <a:t>Styringsgruppe</a:t>
          </a:r>
        </a:p>
        <a:p>
          <a:pPr>
            <a:buNone/>
          </a:pPr>
          <a:r>
            <a:rPr lang="nb-NO" sz="1200" b="0" i="0" dirty="0"/>
            <a:t>Viken FK, Statsforvalteren i Oslo og Viken, KS og politisk representanter fra de "geografiske klimanettverkene"</a:t>
          </a:r>
          <a:endParaRPr lang="nb-NO" sz="1200" b="1" dirty="0">
            <a:latin typeface="Calibri Light"/>
            <a:ea typeface="+mn-ea"/>
            <a:cs typeface="+mn-cs"/>
          </a:endParaRPr>
        </a:p>
      </dgm:t>
    </dgm:pt>
    <dgm:pt modelId="{D63EBF6D-CAF6-46FC-BB9D-8AE4BCEB14F4}" type="parTrans" cxnId="{86F10553-CFA8-4413-808C-B916D85BB4C6}">
      <dgm:prSet/>
      <dgm:spPr>
        <a:xfrm>
          <a:off x="3156585" y="1300858"/>
          <a:ext cx="1268336" cy="523118"/>
        </a:xfrm>
      </dgm:spPr>
      <dgm:t>
        <a:bodyPr/>
        <a:lstStyle/>
        <a:p>
          <a:endParaRPr lang="nb-NO"/>
        </a:p>
      </dgm:t>
    </dgm:pt>
    <dgm:pt modelId="{9CB6FD71-1ACA-4435-AAB2-78D4A6EFC19C}" type="sibTrans" cxnId="{86F10553-CFA8-4413-808C-B916D85BB4C6}">
      <dgm:prSet/>
      <dgm:spPr/>
      <dgm:t>
        <a:bodyPr/>
        <a:lstStyle/>
        <a:p>
          <a:endParaRPr lang="nb-NO"/>
        </a:p>
      </dgm:t>
    </dgm:pt>
    <dgm:pt modelId="{14541CA9-0139-448E-B5C3-E0E58D05A570}">
      <dgm:prSet phldrT="[Tekst]" custT="1"/>
      <dgm:spPr>
        <a:xfrm>
          <a:off x="912604" y="1821201"/>
          <a:ext cx="1951287" cy="1300858"/>
        </a:xfrm>
      </dgm:spPr>
      <dgm:t>
        <a:bodyPr/>
        <a:lstStyle/>
        <a:p>
          <a:pPr>
            <a:buNone/>
          </a:pPr>
          <a:r>
            <a:rPr lang="nb-NO" sz="1200" b="1" dirty="0">
              <a:latin typeface="Calibri Light"/>
              <a:ea typeface="+mn-ea"/>
              <a:cs typeface="+mn-cs"/>
            </a:rPr>
            <a:t>Arbeidsgruppe</a:t>
          </a:r>
        </a:p>
        <a:p>
          <a:pPr>
            <a:buNone/>
          </a:pPr>
          <a:r>
            <a:rPr lang="nb-NO" sz="1200" b="0" i="0" dirty="0"/>
            <a:t>Klima Viken-koordinator, representant fra KS, representant fra Statsforvalteren i Oslo og Viken og​</a:t>
          </a:r>
          <a:br>
            <a:rPr lang="nb-NO" sz="1200" b="0" i="0" dirty="0"/>
          </a:br>
          <a:r>
            <a:rPr lang="nb-NO" sz="1200" b="0" i="0" dirty="0"/>
            <a:t>kontaktpersoner fra de "geografiske klimanettverkene" </a:t>
          </a:r>
          <a:endParaRPr lang="nb-NO" sz="900" b="1" dirty="0">
            <a:latin typeface="Calibri Light"/>
            <a:ea typeface="+mn-ea"/>
            <a:cs typeface="+mn-cs"/>
          </a:endParaRPr>
        </a:p>
      </dgm:t>
    </dgm:pt>
    <dgm:pt modelId="{84543224-3683-49B9-A125-4553AC6C7CB4}" type="parTrans" cxnId="{F55B4816-5636-40CB-B358-A516B4C50545}">
      <dgm:prSet/>
      <dgm:spPr>
        <a:xfrm>
          <a:off x="1888248" y="1300858"/>
          <a:ext cx="1268336" cy="520343"/>
        </a:xfrm>
      </dgm:spPr>
      <dgm:t>
        <a:bodyPr/>
        <a:lstStyle/>
        <a:p>
          <a:endParaRPr lang="nb-NO"/>
        </a:p>
      </dgm:t>
    </dgm:pt>
    <dgm:pt modelId="{828CC5E1-B666-4386-868B-69025E899E9F}" type="sibTrans" cxnId="{F55B4816-5636-40CB-B358-A516B4C50545}">
      <dgm:prSet/>
      <dgm:spPr/>
      <dgm:t>
        <a:bodyPr/>
        <a:lstStyle/>
        <a:p>
          <a:endParaRPr lang="nb-NO"/>
        </a:p>
      </dgm:t>
    </dgm:pt>
    <dgm:pt modelId="{74D58DA3-002A-49F2-A5EE-98FD9E5E6050}" type="pres">
      <dgm:prSet presAssocID="{E22025A0-C48D-4AED-B483-E90ADA046B27}" presName="hierChild1" presStyleCnt="0">
        <dgm:presLayoutVars>
          <dgm:orgChart val="1"/>
          <dgm:chPref val="1"/>
          <dgm:dir val="rev"/>
          <dgm:animOne val="branch"/>
          <dgm:animLvl val="lvl"/>
          <dgm:resizeHandles/>
        </dgm:presLayoutVars>
      </dgm:prSet>
      <dgm:spPr/>
    </dgm:pt>
    <dgm:pt modelId="{55A1F4F1-ADE0-4612-AEB3-A49ACB36A2B0}" type="pres">
      <dgm:prSet presAssocID="{812E9724-21A3-4CF6-A624-C54CA287D25C}" presName="hierRoot1" presStyleCnt="0">
        <dgm:presLayoutVars>
          <dgm:hierBranch/>
        </dgm:presLayoutVars>
      </dgm:prSet>
      <dgm:spPr/>
    </dgm:pt>
    <dgm:pt modelId="{C1523EA1-F030-449A-8DFC-AB06E2080C59}" type="pres">
      <dgm:prSet presAssocID="{812E9724-21A3-4CF6-A624-C54CA287D25C}" presName="rootComposite1" presStyleCnt="0"/>
      <dgm:spPr/>
    </dgm:pt>
    <dgm:pt modelId="{D8215746-BDBB-4E67-8AAD-EE2BA5046390}" type="pres">
      <dgm:prSet presAssocID="{812E9724-21A3-4CF6-A624-C54CA287D25C}" presName="rootText1" presStyleLbl="node0" presStyleIdx="0" presStyleCnt="1">
        <dgm:presLayoutVars>
          <dgm:chPref val="3"/>
        </dgm:presLayoutVars>
      </dgm:prSet>
      <dgm:spPr>
        <a:prstGeom prst="roundRect">
          <a:avLst>
            <a:gd name="adj" fmla="val 10000"/>
          </a:avLst>
        </a:prstGeom>
      </dgm:spPr>
    </dgm:pt>
    <dgm:pt modelId="{43914388-DFC4-4535-8502-AF88B2F81B26}" type="pres">
      <dgm:prSet presAssocID="{812E9724-21A3-4CF6-A624-C54CA287D25C}" presName="rootConnector1" presStyleLbl="node1" presStyleIdx="0" presStyleCnt="0"/>
      <dgm:spPr/>
    </dgm:pt>
    <dgm:pt modelId="{29F839D3-DC54-4DDE-8F6C-38FCE57E8396}" type="pres">
      <dgm:prSet presAssocID="{812E9724-21A3-4CF6-A624-C54CA287D25C}" presName="hierChild2" presStyleCnt="0"/>
      <dgm:spPr/>
    </dgm:pt>
    <dgm:pt modelId="{AB136C92-5707-43B2-8389-D2CF2699FFE7}" type="pres">
      <dgm:prSet presAssocID="{D63EBF6D-CAF6-46FC-BB9D-8AE4BCEB14F4}" presName="Name66" presStyleLbl="parChTrans1D2" presStyleIdx="0" presStyleCnt="2"/>
      <dgm:spPr/>
    </dgm:pt>
    <dgm:pt modelId="{FF49C26A-6906-4F23-A406-1D6AFAB12AF2}" type="pres">
      <dgm:prSet presAssocID="{8C3FC5DA-45C3-48A7-8731-4F2CD1F4E52F}" presName="hierRoot2" presStyleCnt="0">
        <dgm:presLayoutVars>
          <dgm:hierBranch val="init"/>
        </dgm:presLayoutVars>
      </dgm:prSet>
      <dgm:spPr/>
    </dgm:pt>
    <dgm:pt modelId="{C4E25F34-D3EC-4999-AD0C-92FF8E1AEA24}" type="pres">
      <dgm:prSet presAssocID="{8C3FC5DA-45C3-48A7-8731-4F2CD1F4E52F}" presName="rootComposite" presStyleCnt="0"/>
      <dgm:spPr/>
    </dgm:pt>
    <dgm:pt modelId="{52AECD74-067D-41E9-90E4-1B418286D6FC}" type="pres">
      <dgm:prSet presAssocID="{8C3FC5DA-45C3-48A7-8731-4F2CD1F4E52F}" presName="rootText" presStyleLbl="node2" presStyleIdx="0" presStyleCnt="2">
        <dgm:presLayoutVars>
          <dgm:chPref val="3"/>
        </dgm:presLayoutVars>
      </dgm:prSet>
      <dgm:spPr>
        <a:prstGeom prst="roundRect">
          <a:avLst>
            <a:gd name="adj" fmla="val 10000"/>
          </a:avLst>
        </a:prstGeom>
      </dgm:spPr>
    </dgm:pt>
    <dgm:pt modelId="{2825A36D-A609-4AB9-A8E0-85331020355B}" type="pres">
      <dgm:prSet presAssocID="{8C3FC5DA-45C3-48A7-8731-4F2CD1F4E52F}" presName="rootConnector" presStyleLbl="node2" presStyleIdx="0" presStyleCnt="2"/>
      <dgm:spPr/>
    </dgm:pt>
    <dgm:pt modelId="{05EF58E3-92C9-4F3B-AE5F-2B7CAD36C9EA}" type="pres">
      <dgm:prSet presAssocID="{8C3FC5DA-45C3-48A7-8731-4F2CD1F4E52F}" presName="hierChild4" presStyleCnt="0"/>
      <dgm:spPr/>
    </dgm:pt>
    <dgm:pt modelId="{15FFA013-69A4-40E4-B4F9-72928B3C85F6}" type="pres">
      <dgm:prSet presAssocID="{8C3FC5DA-45C3-48A7-8731-4F2CD1F4E52F}" presName="hierChild5" presStyleCnt="0"/>
      <dgm:spPr/>
    </dgm:pt>
    <dgm:pt modelId="{21540D81-FE57-48D0-AF66-BBB8B074EDA3}" type="pres">
      <dgm:prSet presAssocID="{84543224-3683-49B9-A125-4553AC6C7CB4}" presName="Name66" presStyleLbl="parChTrans1D2" presStyleIdx="1" presStyleCnt="2"/>
      <dgm:spPr/>
    </dgm:pt>
    <dgm:pt modelId="{ADB54BAC-1141-40BA-A212-C8B4AAE332A3}" type="pres">
      <dgm:prSet presAssocID="{14541CA9-0139-448E-B5C3-E0E58D05A570}" presName="hierRoot2" presStyleCnt="0">
        <dgm:presLayoutVars>
          <dgm:hierBranch val="init"/>
        </dgm:presLayoutVars>
      </dgm:prSet>
      <dgm:spPr/>
    </dgm:pt>
    <dgm:pt modelId="{15622504-758E-4CF0-8BD8-9B93C8DAEA21}" type="pres">
      <dgm:prSet presAssocID="{14541CA9-0139-448E-B5C3-E0E58D05A570}" presName="rootComposite" presStyleCnt="0"/>
      <dgm:spPr/>
    </dgm:pt>
    <dgm:pt modelId="{150F8F16-A88C-4B50-8C34-1570E850374D}" type="pres">
      <dgm:prSet presAssocID="{14541CA9-0139-448E-B5C3-E0E58D05A570}" presName="rootText" presStyleLbl="node2" presStyleIdx="1" presStyleCnt="2">
        <dgm:presLayoutVars>
          <dgm:chPref val="3"/>
        </dgm:presLayoutVars>
      </dgm:prSet>
      <dgm:spPr>
        <a:prstGeom prst="roundRect">
          <a:avLst>
            <a:gd name="adj" fmla="val 10000"/>
          </a:avLst>
        </a:prstGeom>
      </dgm:spPr>
    </dgm:pt>
    <dgm:pt modelId="{9A1211F0-693A-4112-999E-FC13E23EC5C6}" type="pres">
      <dgm:prSet presAssocID="{14541CA9-0139-448E-B5C3-E0E58D05A570}" presName="rootConnector" presStyleLbl="node2" presStyleIdx="1" presStyleCnt="2"/>
      <dgm:spPr/>
    </dgm:pt>
    <dgm:pt modelId="{785A6274-FFA2-49BA-A1AF-F24F7DFAE20C}" type="pres">
      <dgm:prSet presAssocID="{14541CA9-0139-448E-B5C3-E0E58D05A570}" presName="hierChild4" presStyleCnt="0"/>
      <dgm:spPr/>
    </dgm:pt>
    <dgm:pt modelId="{B9F11169-E04F-466E-80B6-02F50F6E84D3}" type="pres">
      <dgm:prSet presAssocID="{14541CA9-0139-448E-B5C3-E0E58D05A570}" presName="hierChild5" presStyleCnt="0"/>
      <dgm:spPr/>
    </dgm:pt>
    <dgm:pt modelId="{81920828-6A98-4C95-A385-533508105E4F}" type="pres">
      <dgm:prSet presAssocID="{812E9724-21A3-4CF6-A624-C54CA287D25C}" presName="hierChild3" presStyleCnt="0"/>
      <dgm:spPr/>
    </dgm:pt>
  </dgm:ptLst>
  <dgm:cxnLst>
    <dgm:cxn modelId="{62C7030B-5796-4408-A5E8-D69C9AAB5E38}" type="presOf" srcId="{812E9724-21A3-4CF6-A624-C54CA287D25C}" destId="{D8215746-BDBB-4E67-8AAD-EE2BA5046390}" srcOrd="0" destOrd="0" presId="urn:microsoft.com/office/officeart/2009/3/layout/HorizontalOrganizationChart"/>
    <dgm:cxn modelId="{D1A4CE0E-DDBC-4438-91E2-000FF81EEBAC}" type="presOf" srcId="{8C3FC5DA-45C3-48A7-8731-4F2CD1F4E52F}" destId="{52AECD74-067D-41E9-90E4-1B418286D6FC}" srcOrd="0" destOrd="0" presId="urn:microsoft.com/office/officeart/2009/3/layout/HorizontalOrganizationChart"/>
    <dgm:cxn modelId="{F55B4816-5636-40CB-B358-A516B4C50545}" srcId="{812E9724-21A3-4CF6-A624-C54CA287D25C}" destId="{14541CA9-0139-448E-B5C3-E0E58D05A570}" srcOrd="1" destOrd="0" parTransId="{84543224-3683-49B9-A125-4553AC6C7CB4}" sibTransId="{828CC5E1-B666-4386-868B-69025E899E9F}"/>
    <dgm:cxn modelId="{528F392A-1E53-492F-B16A-7A6D25ECF644}" type="presOf" srcId="{D63EBF6D-CAF6-46FC-BB9D-8AE4BCEB14F4}" destId="{AB136C92-5707-43B2-8389-D2CF2699FFE7}" srcOrd="0" destOrd="0" presId="urn:microsoft.com/office/officeart/2009/3/layout/HorizontalOrganizationChart"/>
    <dgm:cxn modelId="{1BBF616C-DC90-46D3-AE13-7BA42D905016}" type="presOf" srcId="{E22025A0-C48D-4AED-B483-E90ADA046B27}" destId="{74D58DA3-002A-49F2-A5EE-98FD9E5E6050}" srcOrd="0" destOrd="0" presId="urn:microsoft.com/office/officeart/2009/3/layout/HorizontalOrganizationChart"/>
    <dgm:cxn modelId="{86F10553-CFA8-4413-808C-B916D85BB4C6}" srcId="{812E9724-21A3-4CF6-A624-C54CA287D25C}" destId="{8C3FC5DA-45C3-48A7-8731-4F2CD1F4E52F}" srcOrd="0" destOrd="0" parTransId="{D63EBF6D-CAF6-46FC-BB9D-8AE4BCEB14F4}" sibTransId="{9CB6FD71-1ACA-4435-AAB2-78D4A6EFC19C}"/>
    <dgm:cxn modelId="{43DA4D56-B64F-4557-920D-E9C0188637DB}" type="presOf" srcId="{812E9724-21A3-4CF6-A624-C54CA287D25C}" destId="{43914388-DFC4-4535-8502-AF88B2F81B26}" srcOrd="1" destOrd="0" presId="urn:microsoft.com/office/officeart/2009/3/layout/HorizontalOrganizationChart"/>
    <dgm:cxn modelId="{C233FDBE-FBF4-4423-BE47-ADAC1CE2C42B}" type="presOf" srcId="{14541CA9-0139-448E-B5C3-E0E58D05A570}" destId="{150F8F16-A88C-4B50-8C34-1570E850374D}" srcOrd="0" destOrd="0" presId="urn:microsoft.com/office/officeart/2009/3/layout/HorizontalOrganizationChart"/>
    <dgm:cxn modelId="{BD2C27BF-1D94-4313-9054-0A5182BA0D52}" srcId="{E22025A0-C48D-4AED-B483-E90ADA046B27}" destId="{812E9724-21A3-4CF6-A624-C54CA287D25C}" srcOrd="0" destOrd="0" parTransId="{B13030DA-0518-4320-8C03-0AF751136819}" sibTransId="{E4A41AF7-4702-4641-90B1-8BFA36136E61}"/>
    <dgm:cxn modelId="{997246DC-843F-4686-8F5B-BE877C97926D}" type="presOf" srcId="{14541CA9-0139-448E-B5C3-E0E58D05A570}" destId="{9A1211F0-693A-4112-999E-FC13E23EC5C6}" srcOrd="1" destOrd="0" presId="urn:microsoft.com/office/officeart/2009/3/layout/HorizontalOrganizationChart"/>
    <dgm:cxn modelId="{BA6192E2-7E9C-4831-A1C8-F1B5F9A3523A}" type="presOf" srcId="{8C3FC5DA-45C3-48A7-8731-4F2CD1F4E52F}" destId="{2825A36D-A609-4AB9-A8E0-85331020355B}" srcOrd="1" destOrd="0" presId="urn:microsoft.com/office/officeart/2009/3/layout/HorizontalOrganizationChart"/>
    <dgm:cxn modelId="{0EDE62E6-E7CD-49FD-966B-8EBFA6D44C77}" type="presOf" srcId="{84543224-3683-49B9-A125-4553AC6C7CB4}" destId="{21540D81-FE57-48D0-AF66-BBB8B074EDA3}" srcOrd="0" destOrd="0" presId="urn:microsoft.com/office/officeart/2009/3/layout/HorizontalOrganizationChart"/>
    <dgm:cxn modelId="{5DF64456-15A4-401A-97B1-7A03793B721D}" type="presParOf" srcId="{74D58DA3-002A-49F2-A5EE-98FD9E5E6050}" destId="{55A1F4F1-ADE0-4612-AEB3-A49ACB36A2B0}" srcOrd="0" destOrd="0" presId="urn:microsoft.com/office/officeart/2009/3/layout/HorizontalOrganizationChart"/>
    <dgm:cxn modelId="{470E1A94-C506-48F6-8983-01EDC9D2CEE0}" type="presParOf" srcId="{55A1F4F1-ADE0-4612-AEB3-A49ACB36A2B0}" destId="{C1523EA1-F030-449A-8DFC-AB06E2080C59}" srcOrd="0" destOrd="0" presId="urn:microsoft.com/office/officeart/2009/3/layout/HorizontalOrganizationChart"/>
    <dgm:cxn modelId="{A42610BD-A3D0-4C60-A72D-111BDABAFC43}" type="presParOf" srcId="{C1523EA1-F030-449A-8DFC-AB06E2080C59}" destId="{D8215746-BDBB-4E67-8AAD-EE2BA5046390}" srcOrd="0" destOrd="0" presId="urn:microsoft.com/office/officeart/2009/3/layout/HorizontalOrganizationChart"/>
    <dgm:cxn modelId="{124A4B8B-194C-4467-A783-91A0D6BEA546}" type="presParOf" srcId="{C1523EA1-F030-449A-8DFC-AB06E2080C59}" destId="{43914388-DFC4-4535-8502-AF88B2F81B26}" srcOrd="1" destOrd="0" presId="urn:microsoft.com/office/officeart/2009/3/layout/HorizontalOrganizationChart"/>
    <dgm:cxn modelId="{1D057CBA-306F-4E89-8D8C-8B2CAA847090}" type="presParOf" srcId="{55A1F4F1-ADE0-4612-AEB3-A49ACB36A2B0}" destId="{29F839D3-DC54-4DDE-8F6C-38FCE57E8396}" srcOrd="1" destOrd="0" presId="urn:microsoft.com/office/officeart/2009/3/layout/HorizontalOrganizationChart"/>
    <dgm:cxn modelId="{D4B96139-A69C-4442-B3C9-D8894D40B4E6}" type="presParOf" srcId="{29F839D3-DC54-4DDE-8F6C-38FCE57E8396}" destId="{AB136C92-5707-43B2-8389-D2CF2699FFE7}" srcOrd="0" destOrd="0" presId="urn:microsoft.com/office/officeart/2009/3/layout/HorizontalOrganizationChart"/>
    <dgm:cxn modelId="{06F5E571-459B-4B69-BA22-8D53778DC149}" type="presParOf" srcId="{29F839D3-DC54-4DDE-8F6C-38FCE57E8396}" destId="{FF49C26A-6906-4F23-A406-1D6AFAB12AF2}" srcOrd="1" destOrd="0" presId="urn:microsoft.com/office/officeart/2009/3/layout/HorizontalOrganizationChart"/>
    <dgm:cxn modelId="{7544B410-E2E2-433B-A101-EEA27F485D10}" type="presParOf" srcId="{FF49C26A-6906-4F23-A406-1D6AFAB12AF2}" destId="{C4E25F34-D3EC-4999-AD0C-92FF8E1AEA24}" srcOrd="0" destOrd="0" presId="urn:microsoft.com/office/officeart/2009/3/layout/HorizontalOrganizationChart"/>
    <dgm:cxn modelId="{979EFCD3-483D-49AF-8E87-02C4F70F4A3E}" type="presParOf" srcId="{C4E25F34-D3EC-4999-AD0C-92FF8E1AEA24}" destId="{52AECD74-067D-41E9-90E4-1B418286D6FC}" srcOrd="0" destOrd="0" presId="urn:microsoft.com/office/officeart/2009/3/layout/HorizontalOrganizationChart"/>
    <dgm:cxn modelId="{C4808F16-D6C1-4188-82B4-BC4BDDE1F8E3}" type="presParOf" srcId="{C4E25F34-D3EC-4999-AD0C-92FF8E1AEA24}" destId="{2825A36D-A609-4AB9-A8E0-85331020355B}" srcOrd="1" destOrd="0" presId="urn:microsoft.com/office/officeart/2009/3/layout/HorizontalOrganizationChart"/>
    <dgm:cxn modelId="{74E536DE-D4E4-40B3-81A5-EDB653F29726}" type="presParOf" srcId="{FF49C26A-6906-4F23-A406-1D6AFAB12AF2}" destId="{05EF58E3-92C9-4F3B-AE5F-2B7CAD36C9EA}" srcOrd="1" destOrd="0" presId="urn:microsoft.com/office/officeart/2009/3/layout/HorizontalOrganizationChart"/>
    <dgm:cxn modelId="{8ADC30C7-9BC3-4649-8048-145C21E8989D}" type="presParOf" srcId="{FF49C26A-6906-4F23-A406-1D6AFAB12AF2}" destId="{15FFA013-69A4-40E4-B4F9-72928B3C85F6}" srcOrd="2" destOrd="0" presId="urn:microsoft.com/office/officeart/2009/3/layout/HorizontalOrganizationChart"/>
    <dgm:cxn modelId="{198C6A63-688C-4A0B-9329-A98229536363}" type="presParOf" srcId="{29F839D3-DC54-4DDE-8F6C-38FCE57E8396}" destId="{21540D81-FE57-48D0-AF66-BBB8B074EDA3}" srcOrd="2" destOrd="0" presId="urn:microsoft.com/office/officeart/2009/3/layout/HorizontalOrganizationChart"/>
    <dgm:cxn modelId="{0396D2CA-57CD-4CF5-9AEB-4FC57251C4F8}" type="presParOf" srcId="{29F839D3-DC54-4DDE-8F6C-38FCE57E8396}" destId="{ADB54BAC-1141-40BA-A212-C8B4AAE332A3}" srcOrd="3" destOrd="0" presId="urn:microsoft.com/office/officeart/2009/3/layout/HorizontalOrganizationChart"/>
    <dgm:cxn modelId="{F42A73B9-E806-406E-A743-20D17E65C488}" type="presParOf" srcId="{ADB54BAC-1141-40BA-A212-C8B4AAE332A3}" destId="{15622504-758E-4CF0-8BD8-9B93C8DAEA21}" srcOrd="0" destOrd="0" presId="urn:microsoft.com/office/officeart/2009/3/layout/HorizontalOrganizationChart"/>
    <dgm:cxn modelId="{20482E02-5CF7-4F27-8638-AAF6D11941F9}" type="presParOf" srcId="{15622504-758E-4CF0-8BD8-9B93C8DAEA21}" destId="{150F8F16-A88C-4B50-8C34-1570E850374D}" srcOrd="0" destOrd="0" presId="urn:microsoft.com/office/officeart/2009/3/layout/HorizontalOrganizationChart"/>
    <dgm:cxn modelId="{19B90244-EECD-4409-BB75-B47AA540E917}" type="presParOf" srcId="{15622504-758E-4CF0-8BD8-9B93C8DAEA21}" destId="{9A1211F0-693A-4112-999E-FC13E23EC5C6}" srcOrd="1" destOrd="0" presId="urn:microsoft.com/office/officeart/2009/3/layout/HorizontalOrganizationChart"/>
    <dgm:cxn modelId="{D561CF56-547B-4B71-9C55-DFE12F7993FC}" type="presParOf" srcId="{ADB54BAC-1141-40BA-A212-C8B4AAE332A3}" destId="{785A6274-FFA2-49BA-A1AF-F24F7DFAE20C}" srcOrd="1" destOrd="0" presId="urn:microsoft.com/office/officeart/2009/3/layout/HorizontalOrganizationChart"/>
    <dgm:cxn modelId="{DDE3FFAA-9765-4F0F-BC7F-3711FBB7AEDF}" type="presParOf" srcId="{ADB54BAC-1141-40BA-A212-C8B4AAE332A3}" destId="{B9F11169-E04F-466E-80B6-02F50F6E84D3}" srcOrd="2" destOrd="0" presId="urn:microsoft.com/office/officeart/2009/3/layout/HorizontalOrganizationChart"/>
    <dgm:cxn modelId="{F6EA1C52-B97B-45C7-AF67-89D0CC085555}" type="presParOf" srcId="{55A1F4F1-ADE0-4612-AEB3-A49ACB36A2B0}" destId="{81920828-6A98-4C95-A385-533508105E4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40D81-FE57-48D0-AF66-BBB8B074EDA3}">
      <dsp:nvSpPr>
        <dsp:cNvPr id="0" name=""/>
        <dsp:cNvSpPr/>
      </dsp:nvSpPr>
      <dsp:spPr>
        <a:xfrm>
          <a:off x="3755677" y="2153652"/>
          <a:ext cx="750328" cy="806603"/>
        </a:xfrm>
        <a:custGeom>
          <a:avLst/>
          <a:gdLst/>
          <a:ahLst/>
          <a:cxnLst/>
          <a:rect l="0" t="0" r="0" b="0"/>
          <a:pathLst>
            <a:path>
              <a:moveTo>
                <a:pt x="750328" y="0"/>
              </a:moveTo>
              <a:lnTo>
                <a:pt x="375164" y="0"/>
              </a:lnTo>
              <a:lnTo>
                <a:pt x="375164" y="806603"/>
              </a:lnTo>
              <a:lnTo>
                <a:pt x="0" y="80660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136C92-5707-43B2-8389-D2CF2699FFE7}">
      <dsp:nvSpPr>
        <dsp:cNvPr id="0" name=""/>
        <dsp:cNvSpPr/>
      </dsp:nvSpPr>
      <dsp:spPr>
        <a:xfrm>
          <a:off x="3755677" y="1347049"/>
          <a:ext cx="750328" cy="806603"/>
        </a:xfrm>
        <a:custGeom>
          <a:avLst/>
          <a:gdLst/>
          <a:ahLst/>
          <a:cxnLst/>
          <a:rect l="0" t="0" r="0" b="0"/>
          <a:pathLst>
            <a:path>
              <a:moveTo>
                <a:pt x="750328" y="806603"/>
              </a:moveTo>
              <a:lnTo>
                <a:pt x="375164" y="806603"/>
              </a:lnTo>
              <a:lnTo>
                <a:pt x="375164" y="0"/>
              </a:lnTo>
              <a:lnTo>
                <a:pt x="0"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215746-BDBB-4E67-8AAD-EE2BA5046390}">
      <dsp:nvSpPr>
        <dsp:cNvPr id="0" name=""/>
        <dsp:cNvSpPr/>
      </dsp:nvSpPr>
      <dsp:spPr>
        <a:xfrm>
          <a:off x="4506006" y="1581526"/>
          <a:ext cx="3751643" cy="114425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1" kern="1200" dirty="0">
              <a:latin typeface="Calibri Light"/>
              <a:ea typeface="+mn-ea"/>
              <a:cs typeface="+mn-cs"/>
            </a:rPr>
            <a:t>Klima Viken</a:t>
          </a:r>
        </a:p>
        <a:p>
          <a:pPr marL="0" lvl="0" indent="0" algn="ctr" defTabSz="533400">
            <a:lnSpc>
              <a:spcPct val="90000"/>
            </a:lnSpc>
            <a:spcBef>
              <a:spcPct val="0"/>
            </a:spcBef>
            <a:spcAft>
              <a:spcPct val="35000"/>
            </a:spcAft>
            <a:buNone/>
          </a:pPr>
          <a:r>
            <a:rPr lang="nb-NO" sz="1200" b="0" kern="1200" dirty="0">
              <a:latin typeface="Calibri Light"/>
              <a:ea typeface="+mn-ea"/>
              <a:cs typeface="+mn-cs"/>
            </a:rPr>
            <a:t>Koordinator, Viken FK</a:t>
          </a:r>
        </a:p>
      </dsp:txBody>
      <dsp:txXfrm>
        <a:off x="4539520" y="1615040"/>
        <a:ext cx="3684615" cy="1077223"/>
      </dsp:txXfrm>
    </dsp:sp>
    <dsp:sp modelId="{52AECD74-067D-41E9-90E4-1B418286D6FC}">
      <dsp:nvSpPr>
        <dsp:cNvPr id="0" name=""/>
        <dsp:cNvSpPr/>
      </dsp:nvSpPr>
      <dsp:spPr>
        <a:xfrm>
          <a:off x="4034" y="774923"/>
          <a:ext cx="3751643" cy="114425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1" kern="1200" dirty="0">
              <a:latin typeface="Calibri Light"/>
              <a:ea typeface="+mn-ea"/>
              <a:cs typeface="+mn-cs"/>
            </a:rPr>
            <a:t>Styringsgruppe</a:t>
          </a:r>
        </a:p>
        <a:p>
          <a:pPr marL="0" lvl="0" indent="0" algn="ctr" defTabSz="533400">
            <a:lnSpc>
              <a:spcPct val="90000"/>
            </a:lnSpc>
            <a:spcBef>
              <a:spcPct val="0"/>
            </a:spcBef>
            <a:spcAft>
              <a:spcPct val="35000"/>
            </a:spcAft>
            <a:buNone/>
          </a:pPr>
          <a:r>
            <a:rPr lang="nb-NO" sz="1200" b="0" i="0" kern="1200" dirty="0"/>
            <a:t>Viken FK, Statsforvalteren i Oslo og Viken, KS og politisk representanter fra de "geografiske klimanettverkene"</a:t>
          </a:r>
          <a:endParaRPr lang="nb-NO" sz="1200" b="1" kern="1200" dirty="0">
            <a:latin typeface="Calibri Light"/>
            <a:ea typeface="+mn-ea"/>
            <a:cs typeface="+mn-cs"/>
          </a:endParaRPr>
        </a:p>
      </dsp:txBody>
      <dsp:txXfrm>
        <a:off x="37548" y="808437"/>
        <a:ext cx="3684615" cy="1077223"/>
      </dsp:txXfrm>
    </dsp:sp>
    <dsp:sp modelId="{150F8F16-A88C-4B50-8C34-1570E850374D}">
      <dsp:nvSpPr>
        <dsp:cNvPr id="0" name=""/>
        <dsp:cNvSpPr/>
      </dsp:nvSpPr>
      <dsp:spPr>
        <a:xfrm>
          <a:off x="4034" y="2388130"/>
          <a:ext cx="3751643" cy="114425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1" kern="1200" dirty="0">
              <a:latin typeface="Calibri Light"/>
              <a:ea typeface="+mn-ea"/>
              <a:cs typeface="+mn-cs"/>
            </a:rPr>
            <a:t>Arbeidsgruppe</a:t>
          </a:r>
        </a:p>
        <a:p>
          <a:pPr marL="0" lvl="0" indent="0" algn="ctr" defTabSz="533400">
            <a:lnSpc>
              <a:spcPct val="90000"/>
            </a:lnSpc>
            <a:spcBef>
              <a:spcPct val="0"/>
            </a:spcBef>
            <a:spcAft>
              <a:spcPct val="35000"/>
            </a:spcAft>
            <a:buNone/>
          </a:pPr>
          <a:r>
            <a:rPr lang="nb-NO" sz="1200" b="0" i="0" kern="1200" dirty="0"/>
            <a:t>Klima Viken-koordinator, representant fra KS, representant fra Statsforvalteren i Oslo og Viken og​</a:t>
          </a:r>
          <a:br>
            <a:rPr lang="nb-NO" sz="1200" b="0" i="0" kern="1200" dirty="0"/>
          </a:br>
          <a:r>
            <a:rPr lang="nb-NO" sz="1200" b="0" i="0" kern="1200" dirty="0"/>
            <a:t>kontaktpersoner fra de "geografiske klimanettverkene" </a:t>
          </a:r>
          <a:endParaRPr lang="nb-NO" sz="900" b="1" kern="1200" dirty="0">
            <a:latin typeface="Calibri Light"/>
            <a:ea typeface="+mn-ea"/>
            <a:cs typeface="+mn-cs"/>
          </a:endParaRPr>
        </a:p>
      </dsp:txBody>
      <dsp:txXfrm>
        <a:off x="37548" y="2421644"/>
        <a:ext cx="3684615" cy="107722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A28DD-874C-4DB6-9AAA-9B114DD71830}" type="datetimeFigureOut">
              <a:rPr lang="nb-NO" smtClean="0"/>
              <a:t>16.04.2023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18E9F-A2D8-4A7A-9DB5-58D3A548A4AF}" type="slidenum">
              <a:rPr lang="nb-NO" smtClean="0"/>
              <a:t>‹#›</a:t>
            </a:fld>
            <a:endParaRPr lang="nb-NO"/>
          </a:p>
        </p:txBody>
      </p:sp>
    </p:spTree>
    <p:extLst>
      <p:ext uri="{BB962C8B-B14F-4D97-AF65-F5344CB8AC3E}">
        <p14:creationId xmlns:p14="http://schemas.microsoft.com/office/powerpoint/2010/main" val="90276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Hei alle sammen, jeg heter Frida Elstad og er klimarådgiver i Viken fylkeskommune og koordinator for Klima Viken. </a:t>
            </a:r>
          </a:p>
          <a:p>
            <a:pPr marL="171450" indent="-171450">
              <a:buFont typeface="Arial" panose="020B0604020202020204" pitchFamily="34" charset="0"/>
              <a:buChar char="•"/>
            </a:pPr>
            <a:r>
              <a:rPr lang="nb-NO" dirty="0"/>
              <a:t>Tusen takk for at dere har invitert meg hit i dag til å fortelle dere om Klima Viken. </a:t>
            </a:r>
          </a:p>
          <a:p>
            <a:pPr marL="171450" indent="-171450">
              <a:buFont typeface="Arial" panose="020B0604020202020204" pitchFamily="34" charset="0"/>
              <a:buChar char="•"/>
            </a:pPr>
            <a:r>
              <a:rPr lang="nb-NO"/>
              <a:t>Men </a:t>
            </a:r>
            <a:r>
              <a:rPr lang="nb-NO" dirty="0"/>
              <a:t>jeg har blitt invitert i dag til å fortelle dere om Klima Viken. Litt generelt, bakgrunnen og formålet. </a:t>
            </a:r>
          </a:p>
        </p:txBody>
      </p:sp>
      <p:sp>
        <p:nvSpPr>
          <p:cNvPr id="4" name="Plassholder for lysbildenummer 3"/>
          <p:cNvSpPr>
            <a:spLocks noGrp="1"/>
          </p:cNvSpPr>
          <p:nvPr>
            <p:ph type="sldNum" sz="quarter" idx="5"/>
          </p:nvPr>
        </p:nvSpPr>
        <p:spPr/>
        <p:txBody>
          <a:bodyPr/>
          <a:lstStyle/>
          <a:p>
            <a:fld id="{C966C2C3-D1E1-4009-BB1A-6674E871E2DA}" type="slidenum">
              <a:rPr lang="nb-NO" smtClean="0"/>
              <a:t>1</a:t>
            </a:fld>
            <a:endParaRPr lang="nb-NO"/>
          </a:p>
        </p:txBody>
      </p:sp>
    </p:spTree>
    <p:extLst>
      <p:ext uri="{BB962C8B-B14F-4D97-AF65-F5344CB8AC3E}">
        <p14:creationId xmlns:p14="http://schemas.microsoft.com/office/powerpoint/2010/main" val="417105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800" dirty="0">
                <a:effectLst/>
                <a:latin typeface="Calibri Light" panose="020F0302020204030204" pitchFamily="34" charset="0"/>
                <a:ea typeface="Calibri Light" panose="020F0302020204030204" pitchFamily="34" charset="0"/>
                <a:cs typeface="Times New Roman" panose="02020603050405020304" pitchFamily="18" charset="0"/>
              </a:rPr>
              <a:t>Formålet med Klima Viken er å styrke grunnlaget for å oppnå vedtatte klimamål. </a:t>
            </a:r>
          </a:p>
          <a:p>
            <a:pPr marL="171450" indent="-171450">
              <a:buFont typeface="Arial" panose="020B0604020202020204" pitchFamily="34" charset="0"/>
              <a:buChar char="•"/>
            </a:pPr>
            <a:r>
              <a:rPr lang="nb-NO" sz="1800" dirty="0">
                <a:effectLst/>
                <a:latin typeface="Calibri Light" panose="020F0302020204030204" pitchFamily="34" charset="0"/>
                <a:ea typeface="Calibri Light" panose="020F0302020204030204" pitchFamily="34" charset="0"/>
                <a:cs typeface="Times New Roman" panose="02020603050405020304" pitchFamily="18" charset="0"/>
              </a:rPr>
              <a:t>Klima Viken skal ikke være en erstatning for kommunalt klima- og energiarbeid, men en styrking og ressurs for bedre måloppnåelse. </a:t>
            </a:r>
            <a:r>
              <a:rPr lang="nb-NO" dirty="0"/>
              <a:t> </a:t>
            </a:r>
          </a:p>
          <a:p>
            <a:pPr marL="171450" indent="-171450">
              <a:buFont typeface="Arial" panose="020B0604020202020204" pitchFamily="34" charset="0"/>
              <a:buChar char="•"/>
            </a:pPr>
            <a:r>
              <a:rPr lang="nb-NO" dirty="0"/>
              <a:t>I så enkle ord som mulig </a:t>
            </a:r>
            <a:r>
              <a:rPr lang="nb-NO" dirty="0">
                <a:sym typeface="Wingdings" panose="05000000000000000000" pitchFamily="2" charset="2"/>
              </a:rPr>
              <a:t> så er Klima Viken paraply organisasjonen til alle de delregionale klimanettverkene i viken. </a:t>
            </a:r>
          </a:p>
          <a:p>
            <a:pPr marL="171450" indent="-171450">
              <a:buFont typeface="Arial" panose="020B0604020202020204" pitchFamily="34" charset="0"/>
              <a:buChar char="•"/>
            </a:pPr>
            <a:r>
              <a:rPr lang="nb-NO" dirty="0">
                <a:sym typeface="Wingdings" panose="05000000000000000000" pitchFamily="2" charset="2"/>
              </a:rPr>
              <a:t>Klima Viken er kun en samarbeidsarena for disse nettverkene  det er viktig å presisere at fokuset ligger på de delregionale klimanettverkene. </a:t>
            </a:r>
          </a:p>
          <a:p>
            <a:pPr marL="171450" indent="-171450">
              <a:buFont typeface="Arial" panose="020B0604020202020204" pitchFamily="34" charset="0"/>
              <a:buChar char="•"/>
            </a:pPr>
            <a:r>
              <a:rPr lang="nb-NO" dirty="0">
                <a:sym typeface="Wingdings" panose="05000000000000000000" pitchFamily="2" charset="2"/>
              </a:rPr>
              <a:t>Klima Viken vil bidra til erfaringsutveksling og effektiv ressursbruk mellom kommuner både i samme delregionale nettverk og på tvers av nettverk.</a:t>
            </a:r>
          </a:p>
          <a:p>
            <a:pPr marL="0" indent="0">
              <a:buFont typeface="Arial" panose="020B0604020202020204" pitchFamily="34" charset="0"/>
              <a:buNone/>
            </a:pPr>
            <a:endParaRPr lang="nb-NO" dirty="0">
              <a:sym typeface="Wingdings" panose="05000000000000000000" pitchFamily="2" charset="2"/>
            </a:endParaRPr>
          </a:p>
          <a:p>
            <a:endParaRPr lang="en-GB" dirty="0"/>
          </a:p>
          <a:p>
            <a:endParaRPr lang="en-GB" dirty="0"/>
          </a:p>
        </p:txBody>
      </p:sp>
      <p:sp>
        <p:nvSpPr>
          <p:cNvPr id="4" name="Plassholder for lysbildenummer 3"/>
          <p:cNvSpPr>
            <a:spLocks noGrp="1"/>
          </p:cNvSpPr>
          <p:nvPr>
            <p:ph type="sldNum" sz="quarter" idx="5"/>
          </p:nvPr>
        </p:nvSpPr>
        <p:spPr/>
        <p:txBody>
          <a:bodyPr/>
          <a:lstStyle/>
          <a:p>
            <a:fld id="{C966C2C3-D1E1-4009-BB1A-6674E871E2DA}" type="slidenum">
              <a:rPr lang="nb-NO" smtClean="0"/>
              <a:t>2</a:t>
            </a:fld>
            <a:endParaRPr lang="nb-NO"/>
          </a:p>
        </p:txBody>
      </p:sp>
    </p:spTree>
    <p:extLst>
      <p:ext uri="{BB962C8B-B14F-4D97-AF65-F5344CB8AC3E}">
        <p14:creationId xmlns:p14="http://schemas.microsoft.com/office/powerpoint/2010/main" val="324575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Men for å gjøre det enklere å forklare så ønsker jeg å vise dere en god oversikt over de ulike klimanettverkene. </a:t>
            </a:r>
          </a:p>
          <a:p>
            <a:pPr marL="171450" indent="-171450">
              <a:buFont typeface="Arial" panose="020B0604020202020204" pitchFamily="34" charset="0"/>
              <a:buChar char="•"/>
            </a:pPr>
            <a:r>
              <a:rPr lang="nb-NO" dirty="0"/>
              <a:t>Så nettverk #1, 3 og 4 er nettverk som allerede eksisterte da vi startet med dette arbeidet. Disse nettverkene fortsetter inn i Klima Viken som de allerede var.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#2 som dere kan se er et ganske stort nettverk, som heter Midtviken klimanettverk.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Det nettverket skulle egentlig ikke til å begynne med være så stort, men her er det viktig å presisere at det har vært kommunene som har bestemt hvem de ønsker å være i nettverk 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 Det er ikke noe vi i fylkeskommunen ønsker eller burde legge føringer på.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Det er jo i Midtviken-nettverket som Lunner kommune er med i. Men jeg skal fortelle mer om det etterpå. </a:t>
            </a:r>
          </a:p>
          <a:p>
            <a:pPr marL="171450" indent="-171450">
              <a:buFont typeface="Arial" panose="020B0604020202020204" pitchFamily="34" charset="0"/>
              <a:buChar char="•"/>
            </a:pPr>
            <a:r>
              <a:rPr lang="nb-NO" dirty="0"/>
              <a:t>Alle nettverkene er organisert forskjellig, og det er helt opp til nettverkene selv hvordan de ønsker å være organisert. </a:t>
            </a:r>
          </a:p>
          <a:p>
            <a:pPr marL="171450" indent="-171450">
              <a:buFont typeface="Arial" panose="020B0604020202020204" pitchFamily="34" charset="0"/>
              <a:buChar char="•"/>
            </a:pPr>
            <a:r>
              <a:rPr lang="nb-NO" dirty="0"/>
              <a:t>Hallingdal klimanettverk: der har de et sekretariat som rulleres. </a:t>
            </a:r>
          </a:p>
          <a:p>
            <a:pPr marL="171450" indent="-171450">
              <a:buFont typeface="Arial" panose="020B0604020202020204" pitchFamily="34" charset="0"/>
              <a:buChar char="•"/>
            </a:pPr>
            <a:r>
              <a:rPr lang="nb-NO" dirty="0"/>
              <a:t>I midtviken klimanettverk: Der har Bærum kommune arbeidsgiveransvaret for koordinatoren av nettverket. Men nettverket i seg selv er styrt av de ulike klimakontaktene fra de forskjellige kommunene. </a:t>
            </a:r>
          </a:p>
          <a:p>
            <a:pPr marL="171450" indent="-171450">
              <a:buFont typeface="Arial" panose="020B0604020202020204" pitchFamily="34" charset="0"/>
              <a:buChar char="•"/>
            </a:pPr>
            <a:r>
              <a:rPr lang="nb-NO" dirty="0"/>
              <a:t>Follo nettverket blir styrt av et politisk råd og der rulleres også sekretariatet mellom kommunene. </a:t>
            </a:r>
          </a:p>
          <a:p>
            <a:pPr marL="171450" indent="-171450">
              <a:buFont typeface="Arial" panose="020B0604020202020204" pitchFamily="34" charset="0"/>
              <a:buChar char="•"/>
            </a:pPr>
            <a:r>
              <a:rPr lang="nb-NO" dirty="0"/>
              <a:t>Klima Østfold har et klimaråd som øverste organ (politisk), men det daglige styres av en koordinator. </a:t>
            </a:r>
            <a:endParaRPr lang="en-GB" dirty="0"/>
          </a:p>
        </p:txBody>
      </p:sp>
      <p:sp>
        <p:nvSpPr>
          <p:cNvPr id="4" name="Plassholder for lysbildenummer 3"/>
          <p:cNvSpPr>
            <a:spLocks noGrp="1"/>
          </p:cNvSpPr>
          <p:nvPr>
            <p:ph type="sldNum" sz="quarter" idx="5"/>
          </p:nvPr>
        </p:nvSpPr>
        <p:spPr/>
        <p:txBody>
          <a:bodyPr/>
          <a:lstStyle/>
          <a:p>
            <a:fld id="{C966C2C3-D1E1-4009-BB1A-6674E871E2DA}" type="slidenum">
              <a:rPr lang="nb-NO" smtClean="0"/>
              <a:t>3</a:t>
            </a:fld>
            <a:endParaRPr lang="nb-NO"/>
          </a:p>
        </p:txBody>
      </p:sp>
    </p:spTree>
    <p:extLst>
      <p:ext uri="{BB962C8B-B14F-4D97-AF65-F5344CB8AC3E}">
        <p14:creationId xmlns:p14="http://schemas.microsoft.com/office/powerpoint/2010/main" val="231399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Nå vil jeg fortelle litt om det formelle med Klima Viken, og hvordan det fungerer i praksis. </a:t>
            </a:r>
          </a:p>
          <a:p>
            <a:pPr marL="171450" indent="-171450">
              <a:buFont typeface="Arial" panose="020B0604020202020204" pitchFamily="34" charset="0"/>
              <a:buChar char="•"/>
            </a:pPr>
            <a:r>
              <a:rPr lang="nb-NO" dirty="0"/>
              <a:t>Så, vi starter med hva som skjer i de delregionale nettverkene: </a:t>
            </a:r>
          </a:p>
          <a:p>
            <a:pPr marL="171450" indent="-171450">
              <a:buFont typeface="Arial" panose="020B0604020202020204" pitchFamily="34" charset="0"/>
              <a:buChar char="•"/>
            </a:pPr>
            <a:r>
              <a:rPr lang="nb-NO" dirty="0"/>
              <a:t>Kommunene i hvert nettverk må komme opp med en felles handlingsplan for deres nettverk. Denne planen kan vare alt fra 1-år til flere år, og et forslag er gjerne utarbeidet av administrasjonen i kommunene som jobber med klima og miljø, og vedtatt av politikerne i nettverket. Dette kommer som sagt an på hvordan nettverket er organisert.</a:t>
            </a:r>
          </a:p>
          <a:p>
            <a:pPr marL="171450" indent="-171450">
              <a:buFont typeface="Arial" panose="020B0604020202020204" pitchFamily="34" charset="0"/>
              <a:buChar char="•"/>
            </a:pPr>
            <a:r>
              <a:rPr lang="nb-NO" dirty="0"/>
              <a:t>Handlingsplanen, som kan inneholde alt fra felles prosjekter på </a:t>
            </a:r>
            <a:r>
              <a:rPr lang="nb-NO" dirty="0" err="1"/>
              <a:t>f.eks</a:t>
            </a:r>
            <a:r>
              <a:rPr lang="nb-NO" dirty="0"/>
              <a:t> elbil-</a:t>
            </a:r>
            <a:r>
              <a:rPr lang="nb-NO" dirty="0" err="1"/>
              <a:t>ladeinfrasktruktur</a:t>
            </a:r>
            <a:r>
              <a:rPr lang="nb-NO" dirty="0"/>
              <a:t> til klimasats samarbeid,  må baseres på vedtatt klimapolitikk i de enkelte kommunene. </a:t>
            </a:r>
          </a:p>
          <a:p>
            <a:pPr marL="171450" indent="-171450">
              <a:buFont typeface="Arial" panose="020B0604020202020204" pitchFamily="34" charset="0"/>
              <a:buChar char="•"/>
            </a:pPr>
            <a:r>
              <a:rPr lang="nb-NO" dirty="0"/>
              <a:t>Dette vil si at innad i et nettverk så kan det hende at ikke alle kommunene har samme vedtatte politikk, og derfor ikke kan være med på alle samarbeidsprosjektene. Men ideen er at i de prosjektene som kommunene kan samarbeide på, så kommer de mye lengre enn de ville gjort alene. </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C966C2C3-D1E1-4009-BB1A-6674E871E2DA}" type="slidenum">
              <a:rPr lang="nb-NO" smtClean="0"/>
              <a:t>4</a:t>
            </a:fld>
            <a:endParaRPr lang="nb-NO"/>
          </a:p>
        </p:txBody>
      </p:sp>
    </p:spTree>
    <p:extLst>
      <p:ext uri="{BB962C8B-B14F-4D97-AF65-F5344CB8AC3E}">
        <p14:creationId xmlns:p14="http://schemas.microsoft.com/office/powerpoint/2010/main" val="287398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Videre, så har vi Klima Viken nivået. </a:t>
            </a:r>
          </a:p>
          <a:p>
            <a:pPr marL="171450" indent="-171450">
              <a:buFont typeface="Arial" panose="020B0604020202020204" pitchFamily="34" charset="0"/>
              <a:buChar char="•"/>
            </a:pPr>
            <a:r>
              <a:rPr lang="nb-NO" dirty="0"/>
              <a:t>Vi ønsker jo at vi skal finne synergier mellom arbeidet til de ulike klimanettverkene i Viken. Og både lære av hverandre og bruke de ressursene vi har. Så  f. eks istedenfor at Hallingdalklimanettverk bruker masse penger på å ansette konsulenter for å hjelpe de med klimabudsjett, så kan de sammen med et eller flere andre nettverk legge inn en bestilling. Og bli kurset av noen av klima Østfold kommunene som har jobbet med klimabudsjett i flere år. </a:t>
            </a:r>
          </a:p>
          <a:p>
            <a:pPr marL="171450" indent="-171450">
              <a:buFont typeface="Arial" panose="020B0604020202020204" pitchFamily="34" charset="0"/>
              <a:buChar char="•"/>
            </a:pPr>
            <a:r>
              <a:rPr lang="nb-NO" dirty="0"/>
              <a:t>Derfor er det viktig at vi også lager et felles handlingsprogram med felles aktiviteter, tiltak og prosjekter for alle kommunene. </a:t>
            </a:r>
          </a:p>
          <a:p>
            <a:pPr marL="171450" indent="-171450">
              <a:buFont typeface="Arial" panose="020B0604020202020204" pitchFamily="34" charset="0"/>
              <a:buChar char="•"/>
            </a:pPr>
            <a:r>
              <a:rPr lang="nb-NO" dirty="0"/>
              <a:t>Som selvfølgelig også baseres på vedtatt politikk. Og baseres på handlingsplanen til de ulike klimanettverkene. </a:t>
            </a:r>
          </a:p>
          <a:p>
            <a:pPr marL="171450" indent="-171450">
              <a:buFont typeface="Arial" panose="020B0604020202020204" pitchFamily="34" charset="0"/>
              <a:buChar char="•"/>
            </a:pPr>
            <a:r>
              <a:rPr lang="nb-NO" dirty="0"/>
              <a:t>Her ser dere organiseringen av klima viken. Med en styringsgruppe og en arbeidsgruppe.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effectLst/>
                <a:latin typeface="Calibri Light" panose="020F0302020204030204" pitchFamily="34" charset="0"/>
                <a:ea typeface="Calibri Light" panose="020F0302020204030204" pitchFamily="34" charset="0"/>
                <a:cs typeface="Times New Roman" panose="02020603050405020304" pitchFamily="18" charset="0"/>
              </a:rPr>
              <a:t>En politisk representant fra hvert klimanettverk inviteres til å sitte i styringsgruppen til Klima Viken sammen med fylkeskommune, Statsforvalteren og 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effectLst/>
                <a:latin typeface="Calibri Light" panose="020F0302020204030204" pitchFamily="34" charset="0"/>
                <a:ea typeface="Calibri Light" panose="020F0302020204030204" pitchFamily="34" charset="0"/>
                <a:cs typeface="Times New Roman" panose="02020603050405020304" pitchFamily="18" charset="0"/>
              </a:rPr>
              <a:t>Styringsgruppen har ikke styringsrett overfor klimanettverkene. Men det er de som vedtar handlingsprogrammet til Klima viken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effectLst/>
                <a:latin typeface="Calibri Light" panose="020F0302020204030204" pitchFamily="34" charset="0"/>
                <a:ea typeface="Calibri Light" panose="020F0302020204030204" pitchFamily="34" charset="0"/>
                <a:cs typeface="Times New Roman" panose="02020603050405020304" pitchFamily="18" charset="0"/>
              </a:rPr>
              <a:t>For å følge opp handlingsprogrammet vedtatt av styringsgruppen blir det opprettet en arbeidsgruppe.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effectLst/>
                <a:latin typeface="Calibri Light" panose="020F0302020204030204" pitchFamily="34" charset="0"/>
                <a:ea typeface="Calibri Light" panose="020F0302020204030204" pitchFamily="34" charset="0"/>
                <a:cs typeface="Times New Roman" panose="02020603050405020304" pitchFamily="18" charset="0"/>
              </a:rPr>
              <a:t>Arbeidsgruppen består av en representant fra hvert klimanettverk (en koordinator), Viken FK, Statsforvalteren i Oslo og Viken, og KS. </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C966C2C3-D1E1-4009-BB1A-6674E871E2DA}" type="slidenum">
              <a:rPr lang="nb-NO" smtClean="0"/>
              <a:t>5</a:t>
            </a:fld>
            <a:endParaRPr lang="nb-NO"/>
          </a:p>
        </p:txBody>
      </p:sp>
    </p:spTree>
    <p:extLst>
      <p:ext uri="{BB962C8B-B14F-4D97-AF65-F5344CB8AC3E}">
        <p14:creationId xmlns:p14="http://schemas.microsoft.com/office/powerpoint/2010/main" val="3236851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Light" panose="020F0302020204030204" pitchFamily="34" charset="0"/>
                <a:ea typeface="Calibri Light" panose="020F0302020204030204" pitchFamily="34" charset="0"/>
                <a:cs typeface="Times New Roman" panose="02020603050405020304" pitchFamily="18" charset="0"/>
              </a:rPr>
              <a:t>Jeg vil også fortelle om finansieringsmodellen vår.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Light" panose="020F03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Calibri Light" panose="020F0302020204030204" pitchFamily="34" charset="0"/>
                <a:ea typeface="Calibri Light" panose="020F0302020204030204" pitchFamily="34" charset="0"/>
                <a:cs typeface="Times New Roman" panose="02020603050405020304" pitchFamily="18" charset="0"/>
              </a:rPr>
              <a:t>Kommunene som blir med i Klima Viken kan velge å benytte seg av Klima Viken finansieringsmodell for finansiering av «geografisk klimanettverk» lik finansieringsmodellen til Klima Østfold. Denne går ut på at det beløpet kommunene setter av til nettverket, det betaler også fylkeskommunen til nettverket. Disse midlene kan nettverkene bruke som de ønsker (</a:t>
            </a:r>
            <a:r>
              <a:rPr lang="nb-NO" sz="1200" dirty="0" err="1">
                <a:effectLst/>
                <a:latin typeface="Calibri Light" panose="020F0302020204030204" pitchFamily="34" charset="0"/>
                <a:ea typeface="Calibri Light" panose="020F0302020204030204" pitchFamily="34" charset="0"/>
                <a:cs typeface="Times New Roman" panose="02020603050405020304" pitchFamily="18" charset="0"/>
              </a:rPr>
              <a:t>f.eks</a:t>
            </a:r>
            <a:r>
              <a:rPr lang="nb-NO" sz="1200" dirty="0">
                <a:effectLst/>
                <a:latin typeface="Calibri Light" panose="020F0302020204030204" pitchFamily="34" charset="0"/>
                <a:ea typeface="Calibri Light" panose="020F0302020204030204" pitchFamily="34" charset="0"/>
                <a:cs typeface="Times New Roman" panose="02020603050405020304" pitchFamily="18" charset="0"/>
              </a:rPr>
              <a:t> på prosjekter, ansette nettverkskoordinator’, annen fagressurs) og disse midlene trenger ikke å tilbakebetales hvis et nettverk ikke har klart å «bruke» de opp.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dirty="0"/>
              <a:t>Beløpet en kommune kan utløse er basert på innbyggertall. Men det er ikke slik at </a:t>
            </a:r>
            <a:r>
              <a:rPr lang="nb-NO" dirty="0" err="1"/>
              <a:t>f.eks</a:t>
            </a:r>
            <a:r>
              <a:rPr lang="nb-NO" dirty="0"/>
              <a:t> Asker kommune må sette av 173000 for å få finansiering av oss, det er vår maks til hva vi kan gi til Asker kommune. </a:t>
            </a:r>
            <a:r>
              <a:rPr lang="nb-NO" dirty="0" err="1"/>
              <a:t>F.eks</a:t>
            </a:r>
            <a:r>
              <a:rPr lang="nb-NO" dirty="0"/>
              <a:t> de kan sette av 50,000, da gjør vi det samme. Eller de kan sette av 200,000, da setter vi av 173000. </a:t>
            </a:r>
          </a:p>
          <a:p>
            <a:endParaRPr lang="nb-NO" dirty="0"/>
          </a:p>
          <a:p>
            <a:r>
              <a:rPr lang="nb-NO" dirty="0"/>
              <a:t>Den eneste forutsetningen for at kommunene får utløst finansiering fra oss er hvis de har vedtatt deltakelse i Klima Viken politisk, og at de er representert gjennom et delregionalt nettverk. </a:t>
            </a:r>
          </a:p>
        </p:txBody>
      </p:sp>
      <p:sp>
        <p:nvSpPr>
          <p:cNvPr id="4" name="Plassholder for lysbildenummer 3"/>
          <p:cNvSpPr>
            <a:spLocks noGrp="1"/>
          </p:cNvSpPr>
          <p:nvPr>
            <p:ph type="sldNum" sz="quarter" idx="5"/>
          </p:nvPr>
        </p:nvSpPr>
        <p:spPr/>
        <p:txBody>
          <a:bodyPr/>
          <a:lstStyle/>
          <a:p>
            <a:fld id="{C966C2C3-D1E1-4009-BB1A-6674E871E2DA}" type="slidenum">
              <a:rPr lang="nb-NO" smtClean="0"/>
              <a:t>6</a:t>
            </a:fld>
            <a:endParaRPr lang="nb-NO"/>
          </a:p>
        </p:txBody>
      </p:sp>
    </p:spTree>
    <p:extLst>
      <p:ext uri="{BB962C8B-B14F-4D97-AF65-F5344CB8AC3E}">
        <p14:creationId xmlns:p14="http://schemas.microsoft.com/office/powerpoint/2010/main" val="259056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Da vil jeg fortelle litt om Midtviken Klimanettverk, det nettverket som Lunner kommune er med i. </a:t>
            </a:r>
          </a:p>
          <a:p>
            <a:pPr marL="171450" indent="-171450">
              <a:buFont typeface="Arial" panose="020B0604020202020204" pitchFamily="34" charset="0"/>
              <a:buChar char="•"/>
            </a:pPr>
            <a:r>
              <a:rPr lang="nb-NO" dirty="0"/>
              <a:t>Midviken klimanettverk er en artig konstellasjon av mange kommuner som ønsket å jobbe sammen. Denne strukturen baserer seg på tre allerede eksisterende nettverk: (trykk neste)</a:t>
            </a:r>
          </a:p>
          <a:p>
            <a:pPr marL="628650" lvl="1" indent="-171450">
              <a:buFont typeface="Arial" panose="020B0604020202020204" pitchFamily="34" charset="0"/>
              <a:buChar char="•"/>
            </a:pPr>
            <a:r>
              <a:rPr lang="nb-NO" dirty="0"/>
              <a:t>Nedre Romerike Miljønettverk. Som du ikke kan se så godt her, men er tegnet i rødt. Er kommunene Nittedal, Lørenskog, Rælingen, Lillestrøm og Aurskog-Høland. </a:t>
            </a:r>
          </a:p>
          <a:p>
            <a:pPr marL="628650" lvl="1" indent="-171450">
              <a:buFont typeface="Arial" panose="020B0604020202020204" pitchFamily="34" charset="0"/>
              <a:buChar char="•"/>
            </a:pPr>
            <a:r>
              <a:rPr lang="nb-NO" dirty="0"/>
              <a:t>Øvre Romerike miljønettverk som er tegnet i grønt. </a:t>
            </a:r>
          </a:p>
          <a:p>
            <a:pPr marL="628650" lvl="1" indent="-171450">
              <a:buFont typeface="Arial" panose="020B0604020202020204" pitchFamily="34" charset="0"/>
              <a:buChar char="•"/>
            </a:pPr>
            <a:r>
              <a:rPr lang="nb-NO" dirty="0"/>
              <a:t>Og de aktive og innovative klimakommunene som er alle kommunen med gule prikker, så som dere ser så er det da også mange av kommunene som er i Nedre og Øvre </a:t>
            </a:r>
            <a:r>
              <a:rPr lang="nb-NO" dirty="0" err="1"/>
              <a:t>romerike</a:t>
            </a:r>
            <a:r>
              <a:rPr lang="nb-NO" dirty="0"/>
              <a:t> miljønettverk. </a:t>
            </a:r>
          </a:p>
          <a:p>
            <a:pPr marL="628650" lvl="1" indent="-171450">
              <a:buFont typeface="Arial" panose="020B0604020202020204" pitchFamily="34" charset="0"/>
              <a:buChar char="•"/>
            </a:pPr>
            <a:r>
              <a:rPr lang="nb-NO" dirty="0"/>
              <a:t>Lunner har en blå prikk fordi Lunner har vært med i de aktive og innovative klimakommuner fra allerede da Lunner var i Oppland fylkeskommune. </a:t>
            </a:r>
          </a:p>
          <a:p>
            <a:pPr marL="628650" lvl="1" indent="-171450">
              <a:buFont typeface="Arial" panose="020B0604020202020204" pitchFamily="34" charset="0"/>
              <a:buChar char="•"/>
            </a:pPr>
            <a:r>
              <a:rPr lang="nb-NO" dirty="0"/>
              <a:t>Gran kommune er jo også med i de aktive og innovative </a:t>
            </a:r>
            <a:r>
              <a:rPr lang="nb-NO" dirty="0" err="1"/>
              <a:t>klimskommuner</a:t>
            </a:r>
            <a:r>
              <a:rPr lang="nb-NO" dirty="0"/>
              <a:t>.</a:t>
            </a:r>
          </a:p>
          <a:p>
            <a:pPr marL="171450" indent="-171450">
              <a:buFont typeface="Arial" panose="020B0604020202020204" pitchFamily="34" charset="0"/>
              <a:buChar char="•"/>
            </a:pPr>
            <a:r>
              <a:rPr lang="nb-NO" dirty="0"/>
              <a:t>(Trykk neste)Så slik har dette nettverket da blitt til. Og noen andre kommuner har også «kastet seg på» dette nettverket. Som Hole kommune </a:t>
            </a:r>
            <a:r>
              <a:rPr lang="nb-NO" dirty="0" err="1"/>
              <a:t>pga</a:t>
            </a:r>
            <a:r>
              <a:rPr lang="nb-NO" dirty="0"/>
              <a:t> </a:t>
            </a:r>
            <a:r>
              <a:rPr lang="nb-NO" dirty="0" err="1"/>
              <a:t>Ringerikesregionen</a:t>
            </a:r>
            <a:r>
              <a:rPr lang="nb-NO" dirty="0"/>
              <a:t>. </a:t>
            </a:r>
          </a:p>
          <a:p>
            <a:pPr marL="171450" indent="-171450">
              <a:buFont typeface="Arial" panose="020B0604020202020204" pitchFamily="34" charset="0"/>
              <a:buChar char="•"/>
            </a:pPr>
            <a:r>
              <a:rPr lang="nb-NO" dirty="0"/>
              <a:t>Dette nettverket har nettopp ansatt en nettverkskoordinator som skal koordinere klimaarbeidet mellom kommunene. Denne personen kommer også til å sitte i arbeidsgruppa til klima viken, og passe på at interessene til kommunene i sitt nettverk blir ivaretatt når vi skal vedta handlingsplanen for klima viken. </a:t>
            </a:r>
          </a:p>
          <a:p>
            <a:pPr marL="171450" indent="-171450">
              <a:buFont typeface="Arial" panose="020B0604020202020204" pitchFamily="34" charset="0"/>
              <a:buChar char="•"/>
            </a:pPr>
            <a:r>
              <a:rPr lang="nb-NO" dirty="0"/>
              <a:t>Denne nettverkskoordinatoren har Bærum kommune arbeidsgiveransvar – og 50% av stillingen hans er å være nettverkskoordinator. Han ble ansatt allerede etter i fjor sommer når de ikke var sikre på hvor mye midler nettverket kom til å ha. Og han ble også ansatt delvis på midler fra de aktive og innovative klimakommuner, så han skal også jobbe med å få bra samarbeid med </a:t>
            </a:r>
            <a:r>
              <a:rPr lang="nb-NO" dirty="0" err="1"/>
              <a:t>f.eks</a:t>
            </a:r>
            <a:r>
              <a:rPr lang="nb-NO" dirty="0"/>
              <a:t> Gran kommune – og de andre kommunene som har vært med i det nettverker men ikke er i Viken. </a:t>
            </a:r>
          </a:p>
          <a:p>
            <a:pPr marL="171450" indent="-171450">
              <a:buFont typeface="Arial" panose="020B0604020202020204" pitchFamily="34" charset="0"/>
              <a:buChar char="•"/>
            </a:pPr>
            <a:r>
              <a:rPr lang="nb-NO" dirty="0"/>
              <a:t>Nettverket har nå diskutert å ansette en fagperson til som kan jobbe 100% for nettverket – nå som det har kommet frem at de har nok midler. </a:t>
            </a:r>
          </a:p>
          <a:p>
            <a:pPr marL="171450" indent="-171450">
              <a:buFont typeface="Arial" panose="020B0604020202020204" pitchFamily="34" charset="0"/>
              <a:buChar char="•"/>
            </a:pPr>
            <a:r>
              <a:rPr lang="nb-NO" dirty="0"/>
              <a:t>Koordinatoren er en ressurs for å løfte opp klimaarbeidet i hver enkelte kommune. F.eks. ved å være behjelpelig når klimaplanene skal rulleres eller til å få inn klimamål i kommuneplanens samfunnsdel. Søke på klimasatsprosjekter, igangsette prosjekter og koordinere de mellom kommunene. Bare fantasien som setter grenser egentlig.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Min jobb er jo da å koordinere prosjekter og </a:t>
            </a:r>
            <a:r>
              <a:rPr lang="nb-NO" dirty="0" err="1"/>
              <a:t>aktiviter</a:t>
            </a:r>
            <a:r>
              <a:rPr lang="nb-NO" dirty="0"/>
              <a:t> på tvers av nettverkene. </a:t>
            </a:r>
          </a:p>
          <a:p>
            <a:pPr marL="0" indent="0">
              <a:buFont typeface="Arial" panose="020B0604020202020204" pitchFamily="34" charset="0"/>
              <a:buNone/>
            </a:pPr>
            <a:endParaRPr lang="nb-NO" dirty="0"/>
          </a:p>
          <a:p>
            <a:pPr marL="171450" indent="-171450">
              <a:buFont typeface="Arial" panose="020B0604020202020204" pitchFamily="34" charset="0"/>
              <a:buChar char="•"/>
            </a:pPr>
            <a:r>
              <a:rPr lang="nb-NO" dirty="0"/>
              <a:t>Over halvparten av kommunene i dette nettverket har allerede fått vedtatt deltakelse politisk, resten er i prosessen. </a:t>
            </a:r>
          </a:p>
          <a:p>
            <a:pPr marL="171450" indent="-171450">
              <a:buFont typeface="Arial" panose="020B0604020202020204" pitchFamily="34" charset="0"/>
              <a:buChar char="•"/>
            </a:pPr>
            <a:r>
              <a:rPr lang="nb-NO" dirty="0"/>
              <a:t>Lunner kommune er en av disse kommunene. Lunner har også satt av 25000 kr for finansiering til nettverket, som i gjengjeld også utløser 25000 fra fylkeskommune. </a:t>
            </a:r>
          </a:p>
          <a:p>
            <a:pPr marL="171450" indent="-171450">
              <a:buFont typeface="Arial" panose="020B0604020202020204" pitchFamily="34" charset="0"/>
              <a:buChar char="•"/>
            </a:pPr>
            <a:r>
              <a:rPr lang="nb-NO" dirty="0"/>
              <a:t>Dette nettverket kommer også til å søke klimasatsmidler for nettverksstøtte, som kan gå mot felles prosjekter og lignende. </a:t>
            </a:r>
          </a:p>
          <a:p>
            <a:pPr marL="171450" indent="-171450">
              <a:buFont typeface="Arial" panose="020B0604020202020204" pitchFamily="34" charset="0"/>
              <a:buChar char="•"/>
            </a:pPr>
            <a:r>
              <a:rPr lang="nb-NO" dirty="0"/>
              <a:t>Det er månedlig fagmøte med alle klimakontaktene fra disse kommunene (Og Gran kommune og andre fra de aktive og innovative) som arrangeres av nettverkskoordinatoren. </a:t>
            </a:r>
          </a:p>
          <a:p>
            <a:pPr marL="171450" indent="-171450">
              <a:buFont typeface="Arial" panose="020B0604020202020204" pitchFamily="34" charset="0"/>
              <a:buChar char="•"/>
            </a:pPr>
            <a:r>
              <a:rPr lang="nb-NO" dirty="0"/>
              <a:t>En klimakontakt er de personene som jobber mest med klima- og miljø i en kommune. </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C966C2C3-D1E1-4009-BB1A-6674E871E2DA}" type="slidenum">
              <a:rPr lang="nb-NO" smtClean="0"/>
              <a:t>7</a:t>
            </a:fld>
            <a:endParaRPr lang="nb-NO"/>
          </a:p>
        </p:txBody>
      </p:sp>
    </p:spTree>
    <p:extLst>
      <p:ext uri="{BB962C8B-B14F-4D97-AF65-F5344CB8AC3E}">
        <p14:creationId xmlns:p14="http://schemas.microsoft.com/office/powerpoint/2010/main" val="285742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Så dette var bare en liten innføring i Klima Viken og Midtviken klimanettverk. Akkurat nå er vi i innspurten av klimasatssøknader som har frist 15. februar, og det blir veldig spennende å se hva slags prosjekter og aktiviteter det blir </a:t>
            </a:r>
            <a:r>
              <a:rPr lang="nb-NO" dirty="0" err="1"/>
              <a:t>fermover</a:t>
            </a:r>
            <a:r>
              <a:rPr lang="nb-NO"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Avslutningsvis så vil jeg også legge til </a:t>
            </a:r>
            <a:r>
              <a:rPr lang="nb-NO" sz="1200" dirty="0">
                <a:effectLst/>
                <a:latin typeface="Calibri" panose="020F0502020204030204" pitchFamily="34" charset="0"/>
                <a:ea typeface="Times New Roman" panose="02020603050405020304" pitchFamily="18" charset="0"/>
                <a:cs typeface="Calibri" panose="020F0502020204030204" pitchFamily="34" charset="0"/>
              </a:rPr>
              <a:t>at Klima Viken og de delregionale klimanettverken allerede har et veldig bra samarbeid, og at alt ligger til rette for å videreføre det, uavhengig om det blir Viken Fylkeskommune eller ikke. Måten vi har valgt å jobbe på i Klima Viken, er ikke avhengig av at det bare er en Fylkeskommune som deltar. Kommunene vil også uansett ha god nytte av samarbeid i Midt-Viken nettverket og med de andre delregionale nettverkene.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Calibri" panose="020F0502020204030204" pitchFamily="34" charset="0"/>
                <a:ea typeface="Times New Roman" panose="02020603050405020304" pitchFamily="18" charset="0"/>
                <a:cs typeface="Calibri" panose="020F0502020204030204" pitchFamily="34" charset="0"/>
              </a:rPr>
              <a:t>Tusen takk for meg.</a:t>
            </a:r>
            <a:endParaRPr lang="nb-NO"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nb-NO" dirty="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5"/>
          </p:nvPr>
        </p:nvSpPr>
        <p:spPr/>
        <p:txBody>
          <a:bodyPr/>
          <a:lstStyle/>
          <a:p>
            <a:fld id="{C966C2C3-D1E1-4009-BB1A-6674E871E2DA}" type="slidenum">
              <a:rPr lang="nb-NO" smtClean="0"/>
              <a:t>8</a:t>
            </a:fld>
            <a:endParaRPr lang="nb-NO"/>
          </a:p>
        </p:txBody>
      </p:sp>
    </p:spTree>
    <p:extLst>
      <p:ext uri="{BB962C8B-B14F-4D97-AF65-F5344CB8AC3E}">
        <p14:creationId xmlns:p14="http://schemas.microsoft.com/office/powerpoint/2010/main" val="7346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14" name="Bilde 13" descr="Et bilde som inneholder lys&#10;&#10;Automatisk generert beskrivelse">
            <a:extLst>
              <a:ext uri="{FF2B5EF4-FFF2-40B4-BE49-F238E27FC236}">
                <a16:creationId xmlns:a16="http://schemas.microsoft.com/office/drawing/2014/main" id="{1EC0E4C4-3BBA-4C52-A3A7-75BE9130C026}"/>
              </a:ext>
            </a:extLst>
          </p:cNvPr>
          <p:cNvPicPr>
            <a:picLocks noChangeAspect="1"/>
          </p:cNvPicPr>
          <p:nvPr/>
        </p:nvPicPr>
        <p:blipFill>
          <a:blip r:embed="rId2"/>
          <a:stretch>
            <a:fillRect/>
          </a:stretch>
        </p:blipFill>
        <p:spPr>
          <a:xfrm>
            <a:off x="885" y="284"/>
            <a:ext cx="12190230" cy="6857433"/>
          </a:xfrm>
          <a:prstGeom prst="rect">
            <a:avLst/>
          </a:prstGeom>
        </p:spPr>
      </p:pic>
      <p:sp>
        <p:nvSpPr>
          <p:cNvPr id="8" name="Rektangel 7">
            <a:extLst>
              <a:ext uri="{FF2B5EF4-FFF2-40B4-BE49-F238E27FC236}">
                <a16:creationId xmlns:a16="http://schemas.microsoft.com/office/drawing/2014/main" id="{CB6844EF-DB8E-4AF9-9F34-9CDDDD85BE8D}"/>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Et bilde som inneholder lys&#10;&#10;Automatisk generert beskrivelse">
            <a:extLst>
              <a:ext uri="{FF2B5EF4-FFF2-40B4-BE49-F238E27FC236}">
                <a16:creationId xmlns:a16="http://schemas.microsoft.com/office/drawing/2014/main" id="{AB4C1311-1974-4179-8BD1-FE25B1F1518B}"/>
              </a:ext>
            </a:extLst>
          </p:cNvPr>
          <p:cNvPicPr>
            <a:picLocks noChangeAspect="1"/>
          </p:cNvPicPr>
          <p:nvPr/>
        </p:nvPicPr>
        <p:blipFill>
          <a:blip r:embed="rId2"/>
          <a:stretch>
            <a:fillRect/>
          </a:stretch>
        </p:blipFill>
        <p:spPr>
          <a:xfrm>
            <a:off x="0" y="567"/>
            <a:ext cx="12190230" cy="6857433"/>
          </a:xfrm>
          <a:prstGeom prst="rect">
            <a:avLst/>
          </a:prstGeom>
        </p:spPr>
      </p:pic>
      <p:sp>
        <p:nvSpPr>
          <p:cNvPr id="2" name="Tittel 1">
            <a:extLst>
              <a:ext uri="{FF2B5EF4-FFF2-40B4-BE49-F238E27FC236}">
                <a16:creationId xmlns:a16="http://schemas.microsoft.com/office/drawing/2014/main" id="{25FB16F1-1EE8-4D3B-88A2-A493557A1333}"/>
              </a:ext>
            </a:extLst>
          </p:cNvPr>
          <p:cNvSpPr>
            <a:spLocks noGrp="1"/>
          </p:cNvSpPr>
          <p:nvPr>
            <p:ph type="ctrTitle"/>
          </p:nvPr>
        </p:nvSpPr>
        <p:spPr>
          <a:xfrm>
            <a:off x="838199" y="1992702"/>
            <a:ext cx="10515601" cy="2115784"/>
          </a:xfrm>
        </p:spPr>
        <p:txBody>
          <a:bodyPr anchor="b"/>
          <a:lstStyle>
            <a:lvl1pPr algn="l">
              <a:defRPr sz="60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6256FE78-5F53-46CA-9941-9ADDB621610F}"/>
              </a:ext>
            </a:extLst>
          </p:cNvPr>
          <p:cNvSpPr>
            <a:spLocks noGrp="1"/>
          </p:cNvSpPr>
          <p:nvPr>
            <p:ph type="subTitle" idx="1"/>
          </p:nvPr>
        </p:nvSpPr>
        <p:spPr>
          <a:xfrm>
            <a:off x="838199" y="4200560"/>
            <a:ext cx="10515601" cy="1385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ECF3C85-6C0C-45C2-8DDB-743694BB8188}"/>
              </a:ext>
            </a:extLst>
          </p:cNvPr>
          <p:cNvSpPr>
            <a:spLocks noGrp="1"/>
          </p:cNvSpPr>
          <p:nvPr>
            <p:ph type="dt" sz="half" idx="10"/>
          </p:nvPr>
        </p:nvSpPr>
        <p:spPr/>
        <p:txBody>
          <a:bodyPr/>
          <a:lstStyle>
            <a:lvl1pPr>
              <a:defRPr>
                <a:solidFill>
                  <a:schemeClr val="bg1"/>
                </a:solidFill>
              </a:defRPr>
            </a:lvl1pPr>
          </a:lstStyle>
          <a:p>
            <a:fld id="{F583DEDF-007E-439E-B245-CB326C4BBF91}" type="datetimeFigureOut">
              <a:rPr lang="nb-NO" smtClean="0"/>
              <a:pPr/>
              <a:t>16.04.2023</a:t>
            </a:fld>
            <a:endParaRPr lang="nb-NO"/>
          </a:p>
        </p:txBody>
      </p:sp>
      <p:sp>
        <p:nvSpPr>
          <p:cNvPr id="5" name="Plassholder for bunntekst 4">
            <a:extLst>
              <a:ext uri="{FF2B5EF4-FFF2-40B4-BE49-F238E27FC236}">
                <a16:creationId xmlns:a16="http://schemas.microsoft.com/office/drawing/2014/main" id="{86F66373-3B7B-4945-868B-05809A9501B1}"/>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FEF2FE77-5F61-4B30-AF9D-2B98FEEE26C2}"/>
              </a:ext>
            </a:extLst>
          </p:cNvPr>
          <p:cNvSpPr>
            <a:spLocks noGrp="1"/>
          </p:cNvSpPr>
          <p:nvPr>
            <p:ph type="sldNum" sz="quarter" idx="12"/>
          </p:nvPr>
        </p:nvSpPr>
        <p:spPr/>
        <p:txBody>
          <a:bodyPr/>
          <a:lstStyle>
            <a:lvl1pPr>
              <a:defRPr>
                <a:solidFill>
                  <a:schemeClr val="bg1"/>
                </a:solidFill>
              </a:defRPr>
            </a:lvl1pPr>
          </a:lstStyle>
          <a:p>
            <a:fld id="{C08F3F8D-13D9-476F-8913-874048E624AA}" type="slidenum">
              <a:rPr lang="nb-NO" smtClean="0"/>
              <a:pPr/>
              <a:t>‹#›</a:t>
            </a:fld>
            <a:endParaRPr lang="nb-NO"/>
          </a:p>
        </p:txBody>
      </p:sp>
      <p:pic>
        <p:nvPicPr>
          <p:cNvPr id="11" name="Grafikk 10">
            <a:extLst>
              <a:ext uri="{FF2B5EF4-FFF2-40B4-BE49-F238E27FC236}">
                <a16:creationId xmlns:a16="http://schemas.microsoft.com/office/drawing/2014/main" id="{574CA816-F730-4DAD-B5DE-49C4F8E97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5030" y="793899"/>
            <a:ext cx="2050650" cy="606747"/>
          </a:xfrm>
          <a:prstGeom prst="rect">
            <a:avLst/>
          </a:prstGeom>
        </p:spPr>
      </p:pic>
      <p:sp>
        <p:nvSpPr>
          <p:cNvPr id="12" name="TekstSylinder 11">
            <a:extLst>
              <a:ext uri="{FF2B5EF4-FFF2-40B4-BE49-F238E27FC236}">
                <a16:creationId xmlns:a16="http://schemas.microsoft.com/office/drawing/2014/main" id="{E0B9ACA4-99F9-4DE7-A0F2-D1E1F41FCEBD}"/>
              </a:ext>
            </a:extLst>
          </p:cNvPr>
          <p:cNvSpPr txBox="1"/>
          <p:nvPr/>
        </p:nvSpPr>
        <p:spPr>
          <a:xfrm>
            <a:off x="838199" y="5935013"/>
            <a:ext cx="2743200" cy="380873"/>
          </a:xfrm>
          <a:prstGeom prst="rect">
            <a:avLst/>
          </a:prstGeom>
          <a:noFill/>
        </p:spPr>
        <p:txBody>
          <a:bodyPr wrap="square" lIns="0" rtlCol="0">
            <a:spAutoFit/>
          </a:bodyPr>
          <a:lstStyle/>
          <a:p>
            <a:r>
              <a:rPr lang="nb-NO" sz="1875" b="1">
                <a:solidFill>
                  <a:schemeClr val="lt1"/>
                </a:solidFill>
                <a:latin typeface="+mn-lt"/>
              </a:rPr>
              <a:t>Viken viser vei.</a:t>
            </a:r>
          </a:p>
        </p:txBody>
      </p:sp>
      <p:sp>
        <p:nvSpPr>
          <p:cNvPr id="13" name="TekstSylinder 12">
            <a:extLst>
              <a:ext uri="{FF2B5EF4-FFF2-40B4-BE49-F238E27FC236}">
                <a16:creationId xmlns:a16="http://schemas.microsoft.com/office/drawing/2014/main" id="{B2AB60E0-ADDB-4CF6-84A2-C5CE855FEB70}"/>
              </a:ext>
            </a:extLst>
          </p:cNvPr>
          <p:cNvSpPr txBox="1"/>
          <p:nvPr/>
        </p:nvSpPr>
        <p:spPr>
          <a:xfrm>
            <a:off x="8610601" y="5935013"/>
            <a:ext cx="2743200" cy="380873"/>
          </a:xfrm>
          <a:prstGeom prst="rect">
            <a:avLst/>
          </a:prstGeom>
          <a:noFill/>
        </p:spPr>
        <p:txBody>
          <a:bodyPr wrap="square" lIns="0" rtlCol="0">
            <a:spAutoFit/>
          </a:bodyPr>
          <a:lstStyle/>
          <a:p>
            <a:pPr algn="r"/>
            <a:r>
              <a:rPr lang="nb-NO" sz="1875" b="1">
                <a:solidFill>
                  <a:schemeClr val="lt1"/>
                </a:solidFill>
                <a:latin typeface="+mn-lt"/>
              </a:rPr>
              <a:t>viken.no</a:t>
            </a:r>
          </a:p>
        </p:txBody>
      </p:sp>
    </p:spTree>
    <p:extLst>
      <p:ext uri="{BB962C8B-B14F-4D97-AF65-F5344CB8AC3E}">
        <p14:creationId xmlns:p14="http://schemas.microsoft.com/office/powerpoint/2010/main" val="1634500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334198-4568-488A-88BD-EEE420951AA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5D93029-CD10-450F-B4B1-31547DB593E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D4D657-277E-430F-AD81-03D6A9354E51}"/>
              </a:ext>
            </a:extLst>
          </p:cNvPr>
          <p:cNvSpPr>
            <a:spLocks noGrp="1"/>
          </p:cNvSpPr>
          <p:nvPr>
            <p:ph type="dt" sz="half" idx="10"/>
          </p:nvPr>
        </p:nvSpPr>
        <p:spPr/>
        <p:txBody>
          <a:bodyPr/>
          <a:lstStyle/>
          <a:p>
            <a:fld id="{F583DEDF-007E-439E-B245-CB326C4BBF91}" type="datetimeFigureOut">
              <a:rPr lang="nb-NO" smtClean="0"/>
              <a:t>16.04.2023</a:t>
            </a:fld>
            <a:endParaRPr lang="nb-NO"/>
          </a:p>
        </p:txBody>
      </p:sp>
      <p:sp>
        <p:nvSpPr>
          <p:cNvPr id="5" name="Plassholder for bunntekst 4">
            <a:extLst>
              <a:ext uri="{FF2B5EF4-FFF2-40B4-BE49-F238E27FC236}">
                <a16:creationId xmlns:a16="http://schemas.microsoft.com/office/drawing/2014/main" id="{2F1AA2AE-3FE1-4D65-9C63-D2F1A5FC58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9F7687-F855-4031-93D1-879D49FA82CA}"/>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148868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87B7BD8-5887-4FF4-B567-EBDCF8FF590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924D446-5067-4070-9143-D3CBF006DB13}"/>
              </a:ext>
            </a:extLst>
          </p:cNvPr>
          <p:cNvSpPr>
            <a:spLocks noGrp="1"/>
          </p:cNvSpPr>
          <p:nvPr>
            <p:ph type="body" orient="vert" idx="1"/>
          </p:nvPr>
        </p:nvSpPr>
        <p:spPr>
          <a:xfrm>
            <a:off x="838200" y="365125"/>
            <a:ext cx="7734300" cy="5224792"/>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3781F3-6661-475A-8536-46928C328CA7}"/>
              </a:ext>
            </a:extLst>
          </p:cNvPr>
          <p:cNvSpPr>
            <a:spLocks noGrp="1"/>
          </p:cNvSpPr>
          <p:nvPr>
            <p:ph type="dt" sz="half" idx="10"/>
          </p:nvPr>
        </p:nvSpPr>
        <p:spPr/>
        <p:txBody>
          <a:bodyPr/>
          <a:lstStyle/>
          <a:p>
            <a:fld id="{F583DEDF-007E-439E-B245-CB326C4BBF91}" type="datetimeFigureOut">
              <a:rPr lang="nb-NO" smtClean="0"/>
              <a:t>16.04.2023</a:t>
            </a:fld>
            <a:endParaRPr lang="nb-NO"/>
          </a:p>
        </p:txBody>
      </p:sp>
      <p:sp>
        <p:nvSpPr>
          <p:cNvPr id="5" name="Plassholder for bunntekst 4">
            <a:extLst>
              <a:ext uri="{FF2B5EF4-FFF2-40B4-BE49-F238E27FC236}">
                <a16:creationId xmlns:a16="http://schemas.microsoft.com/office/drawing/2014/main" id="{25AD5D99-365A-47E3-8D37-E8EDE30097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ECA96E-82E9-4C13-BD84-9E9C0908A148}"/>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296340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930DA7-9335-4E46-9D83-420FC8BE55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CC9872-E4D6-4729-80A2-7FA451248D66}"/>
              </a:ext>
            </a:extLst>
          </p:cNvPr>
          <p:cNvSpPr>
            <a:spLocks noGrp="1"/>
          </p:cNvSpPr>
          <p:nvPr>
            <p:ph idx="1"/>
          </p:nvPr>
        </p:nvSpPr>
        <p:spPr>
          <a:xfrm>
            <a:off x="838200" y="1825625"/>
            <a:ext cx="10515600" cy="37556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4C5C33-0EC6-416F-9FED-B905746D57AC}"/>
              </a:ext>
            </a:extLst>
          </p:cNvPr>
          <p:cNvSpPr>
            <a:spLocks noGrp="1"/>
          </p:cNvSpPr>
          <p:nvPr>
            <p:ph type="dt" sz="half" idx="10"/>
          </p:nvPr>
        </p:nvSpPr>
        <p:spPr/>
        <p:txBody>
          <a:bodyPr/>
          <a:lstStyle/>
          <a:p>
            <a:fld id="{F583DEDF-007E-439E-B245-CB326C4BBF91}" type="datetimeFigureOut">
              <a:rPr lang="nb-NO" smtClean="0"/>
              <a:t>16.04.2023</a:t>
            </a:fld>
            <a:endParaRPr lang="nb-NO"/>
          </a:p>
        </p:txBody>
      </p:sp>
      <p:sp>
        <p:nvSpPr>
          <p:cNvPr id="5" name="Plassholder for bunntekst 4">
            <a:extLst>
              <a:ext uri="{FF2B5EF4-FFF2-40B4-BE49-F238E27FC236}">
                <a16:creationId xmlns:a16="http://schemas.microsoft.com/office/drawing/2014/main" id="{28E329F5-FA29-4C37-A90C-58A8BB5AD6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D4DB3E-5BB2-449A-836D-41ECA9D5A743}"/>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25929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B996AA-813C-4393-9F52-9E67F660C37B}"/>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lys&#10;&#10;Automatisk generert beskrivelse">
            <a:extLst>
              <a:ext uri="{FF2B5EF4-FFF2-40B4-BE49-F238E27FC236}">
                <a16:creationId xmlns:a16="http://schemas.microsoft.com/office/drawing/2014/main" id="{0BDC3821-D527-4E0F-A98A-A81496CC34CF}"/>
              </a:ext>
            </a:extLst>
          </p:cNvPr>
          <p:cNvPicPr>
            <a:picLocks noChangeAspect="1"/>
          </p:cNvPicPr>
          <p:nvPr/>
        </p:nvPicPr>
        <p:blipFill>
          <a:blip r:embed="rId2"/>
          <a:stretch>
            <a:fillRect/>
          </a:stretch>
        </p:blipFill>
        <p:spPr>
          <a:xfrm>
            <a:off x="885" y="284"/>
            <a:ext cx="12190230" cy="6857433"/>
          </a:xfrm>
          <a:prstGeom prst="rect">
            <a:avLst/>
          </a:prstGeom>
        </p:spPr>
      </p:pic>
      <p:pic>
        <p:nvPicPr>
          <p:cNvPr id="10" name="Grafikk 9">
            <a:extLst>
              <a:ext uri="{FF2B5EF4-FFF2-40B4-BE49-F238E27FC236}">
                <a16:creationId xmlns:a16="http://schemas.microsoft.com/office/drawing/2014/main" id="{EEBF25F2-BB38-4E81-B282-1DE7133F2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550" y="5811418"/>
            <a:ext cx="1271700" cy="376271"/>
          </a:xfrm>
          <a:prstGeom prst="rect">
            <a:avLst/>
          </a:prstGeom>
        </p:spPr>
      </p:pic>
      <p:sp>
        <p:nvSpPr>
          <p:cNvPr id="2" name="Tittel 1">
            <a:extLst>
              <a:ext uri="{FF2B5EF4-FFF2-40B4-BE49-F238E27FC236}">
                <a16:creationId xmlns:a16="http://schemas.microsoft.com/office/drawing/2014/main" id="{CCDF03F7-47D2-4877-AC0A-7688E621A74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2F31CA81-E160-44B0-9B09-C692BA66465D}"/>
              </a:ext>
            </a:extLst>
          </p:cNvPr>
          <p:cNvSpPr>
            <a:spLocks noGrp="1"/>
          </p:cNvSpPr>
          <p:nvPr>
            <p:ph type="body" idx="1"/>
          </p:nvPr>
        </p:nvSpPr>
        <p:spPr>
          <a:xfrm>
            <a:off x="831850" y="4589463"/>
            <a:ext cx="10515600" cy="99669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3DFEFA9-8ACF-4E16-90FE-BFCB7FCDFC9A}"/>
              </a:ext>
            </a:extLst>
          </p:cNvPr>
          <p:cNvSpPr>
            <a:spLocks noGrp="1"/>
          </p:cNvSpPr>
          <p:nvPr>
            <p:ph type="dt" sz="half" idx="10"/>
          </p:nvPr>
        </p:nvSpPr>
        <p:spPr/>
        <p:txBody>
          <a:bodyPr/>
          <a:lstStyle>
            <a:lvl1pPr>
              <a:defRPr>
                <a:solidFill>
                  <a:schemeClr val="bg1"/>
                </a:solidFill>
              </a:defRPr>
            </a:lvl1pPr>
          </a:lstStyle>
          <a:p>
            <a:fld id="{F583DEDF-007E-439E-B245-CB326C4BBF91}" type="datetimeFigureOut">
              <a:rPr lang="nb-NO" smtClean="0"/>
              <a:pPr/>
              <a:t>16.04.2023</a:t>
            </a:fld>
            <a:endParaRPr lang="nb-NO"/>
          </a:p>
        </p:txBody>
      </p:sp>
      <p:sp>
        <p:nvSpPr>
          <p:cNvPr id="5" name="Plassholder for bunntekst 4">
            <a:extLst>
              <a:ext uri="{FF2B5EF4-FFF2-40B4-BE49-F238E27FC236}">
                <a16:creationId xmlns:a16="http://schemas.microsoft.com/office/drawing/2014/main" id="{3DB20001-282F-4522-9EFF-D58281A082BF}"/>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A3C8F343-FEA5-4C86-82E5-14F87474806C}"/>
              </a:ext>
            </a:extLst>
          </p:cNvPr>
          <p:cNvSpPr>
            <a:spLocks noGrp="1"/>
          </p:cNvSpPr>
          <p:nvPr>
            <p:ph type="sldNum" sz="quarter" idx="12"/>
          </p:nvPr>
        </p:nvSpPr>
        <p:spPr/>
        <p:txBody>
          <a:bodyPr/>
          <a:lstStyle>
            <a:lvl1pPr>
              <a:defRPr>
                <a:solidFill>
                  <a:schemeClr val="bg1"/>
                </a:solidFill>
              </a:defRPr>
            </a:lvl1pPr>
          </a:lstStyle>
          <a:p>
            <a:fld id="{C08F3F8D-13D9-476F-8913-874048E624AA}" type="slidenum">
              <a:rPr lang="nb-NO" smtClean="0"/>
              <a:pPr/>
              <a:t>‹#›</a:t>
            </a:fld>
            <a:endParaRPr lang="nb-NO"/>
          </a:p>
        </p:txBody>
      </p:sp>
    </p:spTree>
    <p:extLst>
      <p:ext uri="{BB962C8B-B14F-4D97-AF65-F5344CB8AC3E}">
        <p14:creationId xmlns:p14="http://schemas.microsoft.com/office/powerpoint/2010/main" val="375087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FFB490-A0CF-49D4-8077-470CDBD422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E36BB0B-C5F9-4A85-A411-E471F454BCB3}"/>
              </a:ext>
            </a:extLst>
          </p:cNvPr>
          <p:cNvSpPr>
            <a:spLocks noGrp="1"/>
          </p:cNvSpPr>
          <p:nvPr>
            <p:ph sz="half" idx="1"/>
          </p:nvPr>
        </p:nvSpPr>
        <p:spPr>
          <a:xfrm>
            <a:off x="838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987532E-3195-4ACC-86DC-E8030284365A}"/>
              </a:ext>
            </a:extLst>
          </p:cNvPr>
          <p:cNvSpPr>
            <a:spLocks noGrp="1"/>
          </p:cNvSpPr>
          <p:nvPr>
            <p:ph sz="half" idx="2"/>
          </p:nvPr>
        </p:nvSpPr>
        <p:spPr>
          <a:xfrm>
            <a:off x="6172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F47C6B-B370-4C90-9024-AE409FC2A203}"/>
              </a:ext>
            </a:extLst>
          </p:cNvPr>
          <p:cNvSpPr>
            <a:spLocks noGrp="1"/>
          </p:cNvSpPr>
          <p:nvPr>
            <p:ph type="dt" sz="half" idx="10"/>
          </p:nvPr>
        </p:nvSpPr>
        <p:spPr/>
        <p:txBody>
          <a:bodyPr/>
          <a:lstStyle/>
          <a:p>
            <a:fld id="{F583DEDF-007E-439E-B245-CB326C4BBF91}" type="datetimeFigureOut">
              <a:rPr lang="nb-NO" smtClean="0"/>
              <a:t>16.04.2023</a:t>
            </a:fld>
            <a:endParaRPr lang="nb-NO"/>
          </a:p>
        </p:txBody>
      </p:sp>
      <p:sp>
        <p:nvSpPr>
          <p:cNvPr id="6" name="Plassholder for bunntekst 5">
            <a:extLst>
              <a:ext uri="{FF2B5EF4-FFF2-40B4-BE49-F238E27FC236}">
                <a16:creationId xmlns:a16="http://schemas.microsoft.com/office/drawing/2014/main" id="{D8C0D8A6-DB8D-4804-96E0-E4C863F97F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84FA741-8081-4331-A638-192B777FCAF2}"/>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378979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09A8A7-6FE4-4DE0-B7AF-582FB71A86B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108D989-E242-4369-936D-63DF837E1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A7E22A-E1CB-4C22-9E6C-B495F5FBF9A8}"/>
              </a:ext>
            </a:extLst>
          </p:cNvPr>
          <p:cNvSpPr>
            <a:spLocks noGrp="1"/>
          </p:cNvSpPr>
          <p:nvPr>
            <p:ph sz="half" idx="2"/>
          </p:nvPr>
        </p:nvSpPr>
        <p:spPr>
          <a:xfrm>
            <a:off x="839788" y="2505075"/>
            <a:ext cx="5157787"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18D5030-0534-4B66-97ED-8F27E3ACC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CDC1207-99F2-4870-9FC0-404BEE62E601}"/>
              </a:ext>
            </a:extLst>
          </p:cNvPr>
          <p:cNvSpPr>
            <a:spLocks noGrp="1"/>
          </p:cNvSpPr>
          <p:nvPr>
            <p:ph sz="quarter" idx="4"/>
          </p:nvPr>
        </p:nvSpPr>
        <p:spPr>
          <a:xfrm>
            <a:off x="6172200" y="2505075"/>
            <a:ext cx="5183188"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2C29777-B62C-40C2-82A1-39E336EA90E3}"/>
              </a:ext>
            </a:extLst>
          </p:cNvPr>
          <p:cNvSpPr>
            <a:spLocks noGrp="1"/>
          </p:cNvSpPr>
          <p:nvPr>
            <p:ph type="dt" sz="half" idx="10"/>
          </p:nvPr>
        </p:nvSpPr>
        <p:spPr/>
        <p:txBody>
          <a:bodyPr/>
          <a:lstStyle/>
          <a:p>
            <a:fld id="{F583DEDF-007E-439E-B245-CB326C4BBF91}" type="datetimeFigureOut">
              <a:rPr lang="nb-NO" smtClean="0"/>
              <a:t>16.04.2023</a:t>
            </a:fld>
            <a:endParaRPr lang="nb-NO"/>
          </a:p>
        </p:txBody>
      </p:sp>
      <p:sp>
        <p:nvSpPr>
          <p:cNvPr id="8" name="Plassholder for bunntekst 7">
            <a:extLst>
              <a:ext uri="{FF2B5EF4-FFF2-40B4-BE49-F238E27FC236}">
                <a16:creationId xmlns:a16="http://schemas.microsoft.com/office/drawing/2014/main" id="{E74FBCCE-9547-42CE-B859-3D0BA2C9D12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4D93BC5-9A96-442F-94F8-7BC7B4E82A4F}"/>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249913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97353-65B1-45D8-A4A1-9F999D7E606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F752D4-D5C1-4D83-A1B0-D4434A9E8A30}"/>
              </a:ext>
            </a:extLst>
          </p:cNvPr>
          <p:cNvSpPr>
            <a:spLocks noGrp="1"/>
          </p:cNvSpPr>
          <p:nvPr>
            <p:ph type="dt" sz="half" idx="10"/>
          </p:nvPr>
        </p:nvSpPr>
        <p:spPr/>
        <p:txBody>
          <a:bodyPr/>
          <a:lstStyle/>
          <a:p>
            <a:fld id="{F583DEDF-007E-439E-B245-CB326C4BBF91}" type="datetimeFigureOut">
              <a:rPr lang="nb-NO" smtClean="0"/>
              <a:t>16.04.2023</a:t>
            </a:fld>
            <a:endParaRPr lang="nb-NO"/>
          </a:p>
        </p:txBody>
      </p:sp>
      <p:sp>
        <p:nvSpPr>
          <p:cNvPr id="4" name="Plassholder for bunntekst 3">
            <a:extLst>
              <a:ext uri="{FF2B5EF4-FFF2-40B4-BE49-F238E27FC236}">
                <a16:creationId xmlns:a16="http://schemas.microsoft.com/office/drawing/2014/main" id="{7E89A836-AE22-48B2-9FDE-A2E01D97E1C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88F98E1-A198-4A85-A1A8-21B230CB3D94}"/>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364180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5E71CAA-387C-408D-AAB9-5A3648D15859}"/>
              </a:ext>
            </a:extLst>
          </p:cNvPr>
          <p:cNvSpPr>
            <a:spLocks noGrp="1"/>
          </p:cNvSpPr>
          <p:nvPr>
            <p:ph type="dt" sz="half" idx="10"/>
          </p:nvPr>
        </p:nvSpPr>
        <p:spPr/>
        <p:txBody>
          <a:bodyPr/>
          <a:lstStyle/>
          <a:p>
            <a:fld id="{F583DEDF-007E-439E-B245-CB326C4BBF91}" type="datetimeFigureOut">
              <a:rPr lang="nb-NO" smtClean="0"/>
              <a:t>16.04.2023</a:t>
            </a:fld>
            <a:endParaRPr lang="nb-NO"/>
          </a:p>
        </p:txBody>
      </p:sp>
      <p:sp>
        <p:nvSpPr>
          <p:cNvPr id="3" name="Plassholder for bunntekst 2">
            <a:extLst>
              <a:ext uri="{FF2B5EF4-FFF2-40B4-BE49-F238E27FC236}">
                <a16:creationId xmlns:a16="http://schemas.microsoft.com/office/drawing/2014/main" id="{F53FCBA4-A28C-462F-919D-93245657F09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EC3F32E-D2E4-488F-82C3-9767AE8799B0}"/>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335109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373A2-8227-45DE-A8C5-7010233906A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5C4FB4E-2108-4131-846B-367FEFC33CC9}"/>
              </a:ext>
            </a:extLst>
          </p:cNvPr>
          <p:cNvSpPr>
            <a:spLocks noGrp="1"/>
          </p:cNvSpPr>
          <p:nvPr>
            <p:ph idx="1"/>
          </p:nvPr>
        </p:nvSpPr>
        <p:spPr>
          <a:xfrm>
            <a:off x="5183188" y="987425"/>
            <a:ext cx="6172200" cy="46024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0D9D36-EE8F-45DE-9B91-9D907455589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DB524CA-745F-4AC4-89A5-11412CA18D0A}"/>
              </a:ext>
            </a:extLst>
          </p:cNvPr>
          <p:cNvSpPr>
            <a:spLocks noGrp="1"/>
          </p:cNvSpPr>
          <p:nvPr>
            <p:ph type="dt" sz="half" idx="10"/>
          </p:nvPr>
        </p:nvSpPr>
        <p:spPr/>
        <p:txBody>
          <a:bodyPr/>
          <a:lstStyle/>
          <a:p>
            <a:fld id="{F583DEDF-007E-439E-B245-CB326C4BBF91}" type="datetimeFigureOut">
              <a:rPr lang="nb-NO" smtClean="0"/>
              <a:t>16.04.2023</a:t>
            </a:fld>
            <a:endParaRPr lang="nb-NO"/>
          </a:p>
        </p:txBody>
      </p:sp>
      <p:sp>
        <p:nvSpPr>
          <p:cNvPr id="6" name="Plassholder for bunntekst 5">
            <a:extLst>
              <a:ext uri="{FF2B5EF4-FFF2-40B4-BE49-F238E27FC236}">
                <a16:creationId xmlns:a16="http://schemas.microsoft.com/office/drawing/2014/main" id="{C508DFA5-DCEB-413C-B6DA-7EE03E9A29A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7D4325A-F722-4DCD-8530-C3211F5A09BC}"/>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83755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7F5C5-84A2-452D-A4F4-18E3252204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8FB7D057-224F-4DB6-AC96-7117AE1C375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6564CCD-795B-454B-AB0A-D114F9E71433}"/>
              </a:ext>
            </a:extLst>
          </p:cNvPr>
          <p:cNvSpPr>
            <a:spLocks noGrp="1"/>
          </p:cNvSpPr>
          <p:nvPr>
            <p:ph type="dt" sz="half" idx="10"/>
          </p:nvPr>
        </p:nvSpPr>
        <p:spPr/>
        <p:txBody>
          <a:bodyPr/>
          <a:lstStyle/>
          <a:p>
            <a:fld id="{F583DEDF-007E-439E-B245-CB326C4BBF91}" type="datetimeFigureOut">
              <a:rPr lang="nb-NO" smtClean="0"/>
              <a:t>16.04.2023</a:t>
            </a:fld>
            <a:endParaRPr lang="nb-NO"/>
          </a:p>
        </p:txBody>
      </p:sp>
      <p:sp>
        <p:nvSpPr>
          <p:cNvPr id="6" name="Plassholder for bunntekst 5">
            <a:extLst>
              <a:ext uri="{FF2B5EF4-FFF2-40B4-BE49-F238E27FC236}">
                <a16:creationId xmlns:a16="http://schemas.microsoft.com/office/drawing/2014/main" id="{C33FC0AB-8656-40E4-858B-E1B34FB595C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5DEBF97-1FC0-4D5B-85FD-B421103F2D6D}"/>
              </a:ext>
            </a:extLst>
          </p:cNvPr>
          <p:cNvSpPr>
            <a:spLocks noGrp="1"/>
          </p:cNvSpPr>
          <p:nvPr>
            <p:ph type="sldNum" sz="quarter" idx="12"/>
          </p:nvPr>
        </p:nvSpPr>
        <p:spPr/>
        <p:txBody>
          <a:bodyPr/>
          <a:lstStyle/>
          <a:p>
            <a:fld id="{C08F3F8D-13D9-476F-8913-874048E624AA}" type="slidenum">
              <a:rPr lang="nb-NO" smtClean="0"/>
              <a:t>‹#›</a:t>
            </a:fld>
            <a:endParaRPr lang="nb-NO"/>
          </a:p>
        </p:txBody>
      </p:sp>
      <p:sp>
        <p:nvSpPr>
          <p:cNvPr id="3" name="Plassholder for bilde 2">
            <a:extLst>
              <a:ext uri="{FF2B5EF4-FFF2-40B4-BE49-F238E27FC236}">
                <a16:creationId xmlns:a16="http://schemas.microsoft.com/office/drawing/2014/main" id="{1D3E6DAC-CCCF-4CE2-8091-8CD81CA65331}"/>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171433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3B3E75E-2741-44D0-A59D-CE517F62942A}"/>
              </a:ext>
            </a:extLst>
          </p:cNvPr>
          <p:cNvSpPr/>
          <p:nvPr/>
        </p:nvSpPr>
        <p:spPr>
          <a:xfrm>
            <a:off x="0" y="0"/>
            <a:ext cx="1219199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C6390C31-2FDB-4F0F-9A34-71F2A5E9A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0148BFB-E633-4D94-BACF-7268B29C9EBF}"/>
              </a:ext>
            </a:extLst>
          </p:cNvPr>
          <p:cNvSpPr>
            <a:spLocks noGrp="1"/>
          </p:cNvSpPr>
          <p:nvPr>
            <p:ph type="body" idx="1"/>
          </p:nvPr>
        </p:nvSpPr>
        <p:spPr>
          <a:xfrm>
            <a:off x="838200" y="1825625"/>
            <a:ext cx="10515600" cy="376884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1620F2-F337-4AA8-A484-6EFDE69D7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b-NO" sz="1200" kern="1200" smtClean="0">
                <a:solidFill>
                  <a:srgbClr val="003B5C"/>
                </a:solidFill>
                <a:latin typeface="+mn-lt"/>
                <a:ea typeface="+mn-ea"/>
                <a:cs typeface="+mn-cs"/>
              </a:defRPr>
            </a:lvl1pPr>
          </a:lstStyle>
          <a:p>
            <a:fld id="{F583DEDF-007E-439E-B245-CB326C4BBF91}" type="datetimeFigureOut">
              <a:rPr lang="nb-NO" smtClean="0"/>
              <a:pPr/>
              <a:t>16.04.2023</a:t>
            </a:fld>
            <a:endParaRPr lang="nb-NO"/>
          </a:p>
        </p:txBody>
      </p:sp>
      <p:sp>
        <p:nvSpPr>
          <p:cNvPr id="5" name="Plassholder for bunntekst 4">
            <a:extLst>
              <a:ext uri="{FF2B5EF4-FFF2-40B4-BE49-F238E27FC236}">
                <a16:creationId xmlns:a16="http://schemas.microsoft.com/office/drawing/2014/main" id="{A9A6F4E6-30AC-47DF-AACB-6B620CCC8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b-NO" sz="1200" kern="1200" smtClean="0">
                <a:solidFill>
                  <a:srgbClr val="003B5C"/>
                </a:solidFill>
                <a:latin typeface="+mn-lt"/>
                <a:ea typeface="+mn-ea"/>
                <a:cs typeface="+mn-cs"/>
              </a:defRPr>
            </a:lvl1pPr>
          </a:lstStyle>
          <a:p>
            <a:endParaRPr lang="nb-NO"/>
          </a:p>
        </p:txBody>
      </p:sp>
      <p:sp>
        <p:nvSpPr>
          <p:cNvPr id="6" name="Plassholder for lysbildenummer 5">
            <a:extLst>
              <a:ext uri="{FF2B5EF4-FFF2-40B4-BE49-F238E27FC236}">
                <a16:creationId xmlns:a16="http://schemas.microsoft.com/office/drawing/2014/main" id="{66E93409-E736-42E8-A73A-F269D95F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b-NO" sz="1200" kern="1200" smtClean="0">
                <a:solidFill>
                  <a:srgbClr val="003B5C"/>
                </a:solidFill>
                <a:latin typeface="+mn-lt"/>
                <a:ea typeface="+mn-ea"/>
                <a:cs typeface="+mn-cs"/>
              </a:defRPr>
            </a:lvl1pPr>
          </a:lstStyle>
          <a:p>
            <a:fld id="{C08F3F8D-13D9-476F-8913-874048E624AA}" type="slidenum">
              <a:rPr lang="nb-NO" smtClean="0"/>
              <a:pPr/>
              <a:t>‹#›</a:t>
            </a:fld>
            <a:endParaRPr lang="nb-NO"/>
          </a:p>
        </p:txBody>
      </p:sp>
      <p:pic>
        <p:nvPicPr>
          <p:cNvPr id="7" name="Grafikk 6">
            <a:extLst>
              <a:ext uri="{FF2B5EF4-FFF2-40B4-BE49-F238E27FC236}">
                <a16:creationId xmlns:a16="http://schemas.microsoft.com/office/drawing/2014/main" id="{F4CDA52A-4DB1-4CAF-BA43-1B18932D127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8200" y="5811700"/>
            <a:ext cx="1271700" cy="376271"/>
          </a:xfrm>
          <a:prstGeom prst="rect">
            <a:avLst/>
          </a:prstGeom>
        </p:spPr>
      </p:pic>
    </p:spTree>
    <p:extLst>
      <p:ext uri="{BB962C8B-B14F-4D97-AF65-F5344CB8AC3E}">
        <p14:creationId xmlns:p14="http://schemas.microsoft.com/office/powerpoint/2010/main" val="48218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3B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B5C"/>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003B5C"/>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003B5C"/>
          </a:solidFill>
          <a:latin typeface="+mn-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mailto:Fridamarie@viken.no"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5E6F05-C104-4C17-BDF2-9B647DC03222}"/>
              </a:ext>
            </a:extLst>
          </p:cNvPr>
          <p:cNvSpPr>
            <a:spLocks noGrp="1"/>
          </p:cNvSpPr>
          <p:nvPr>
            <p:ph type="ctrTitle"/>
          </p:nvPr>
        </p:nvSpPr>
        <p:spPr>
          <a:xfrm>
            <a:off x="838198" y="1599548"/>
            <a:ext cx="10515601" cy="2115784"/>
          </a:xfrm>
        </p:spPr>
        <p:txBody>
          <a:bodyPr>
            <a:normAutofit/>
          </a:bodyPr>
          <a:lstStyle/>
          <a:p>
            <a:r>
              <a:rPr lang="nb-NO" sz="6600" dirty="0"/>
              <a:t>Klima Viken </a:t>
            </a:r>
          </a:p>
        </p:txBody>
      </p:sp>
      <p:sp>
        <p:nvSpPr>
          <p:cNvPr id="3" name="Undertittel 2">
            <a:extLst>
              <a:ext uri="{FF2B5EF4-FFF2-40B4-BE49-F238E27FC236}">
                <a16:creationId xmlns:a16="http://schemas.microsoft.com/office/drawing/2014/main" id="{C15E25F3-25B4-4572-A2A4-5C7F408795C9}"/>
              </a:ext>
            </a:extLst>
          </p:cNvPr>
          <p:cNvSpPr>
            <a:spLocks noGrp="1"/>
          </p:cNvSpPr>
          <p:nvPr>
            <p:ph type="subTitle" idx="1"/>
          </p:nvPr>
        </p:nvSpPr>
        <p:spPr/>
        <p:txBody>
          <a:bodyPr/>
          <a:lstStyle/>
          <a:p>
            <a:r>
              <a:rPr lang="nb-NO" dirty="0"/>
              <a:t>Regionrådet for Hadeland– 4. </a:t>
            </a:r>
            <a:r>
              <a:rPr lang="nb-NO" dirty="0" err="1"/>
              <a:t>feb</a:t>
            </a:r>
            <a:r>
              <a:rPr lang="nb-NO" dirty="0"/>
              <a:t> 2022</a:t>
            </a:r>
          </a:p>
          <a:p>
            <a:endParaRPr lang="nb-NO" dirty="0"/>
          </a:p>
          <a:p>
            <a:r>
              <a:rPr lang="nb-NO" dirty="0"/>
              <a:t>Frida Elstad – Koordinator for Klima Viken </a:t>
            </a:r>
          </a:p>
        </p:txBody>
      </p:sp>
    </p:spTree>
    <p:extLst>
      <p:ext uri="{BB962C8B-B14F-4D97-AF65-F5344CB8AC3E}">
        <p14:creationId xmlns:p14="http://schemas.microsoft.com/office/powerpoint/2010/main" val="405495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FD54C1-6961-4245-A9C7-89C33534FF3E}"/>
              </a:ext>
            </a:extLst>
          </p:cNvPr>
          <p:cNvSpPr>
            <a:spLocks noGrp="1"/>
          </p:cNvSpPr>
          <p:nvPr>
            <p:ph type="title"/>
          </p:nvPr>
        </p:nvSpPr>
        <p:spPr/>
        <p:txBody>
          <a:bodyPr/>
          <a:lstStyle/>
          <a:p>
            <a:r>
              <a:rPr lang="en-GB" dirty="0"/>
              <a:t>Klima Viken </a:t>
            </a:r>
          </a:p>
        </p:txBody>
      </p:sp>
      <p:pic>
        <p:nvPicPr>
          <p:cNvPr id="5" name="Plassholder for innhold 4">
            <a:extLst>
              <a:ext uri="{FF2B5EF4-FFF2-40B4-BE49-F238E27FC236}">
                <a16:creationId xmlns:a16="http://schemas.microsoft.com/office/drawing/2014/main" id="{B16102B2-7D32-4693-81BC-9EECE76952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75374" y="3897102"/>
            <a:ext cx="3687762" cy="2722680"/>
          </a:xfrm>
        </p:spPr>
      </p:pic>
      <p:sp>
        <p:nvSpPr>
          <p:cNvPr id="6" name="Plassholder for innhold 2">
            <a:extLst>
              <a:ext uri="{FF2B5EF4-FFF2-40B4-BE49-F238E27FC236}">
                <a16:creationId xmlns:a16="http://schemas.microsoft.com/office/drawing/2014/main" id="{D3B06B66-34F6-446C-A741-237850088639}"/>
              </a:ext>
            </a:extLst>
          </p:cNvPr>
          <p:cNvSpPr txBox="1">
            <a:spLocks/>
          </p:cNvSpPr>
          <p:nvPr/>
        </p:nvSpPr>
        <p:spPr>
          <a:xfrm>
            <a:off x="729465" y="1638531"/>
            <a:ext cx="10624335" cy="31952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B5C"/>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003B5C"/>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003B5C"/>
                </a:solidFill>
                <a:latin typeface="+mn-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b-NO" dirty="0">
                <a:solidFill>
                  <a:srgbClr val="000000"/>
                </a:solidFill>
                <a:latin typeface="Calibri Light"/>
                <a:cs typeface="Calibri Light"/>
              </a:rPr>
              <a:t>Formålet: styrke grunnlaget for å oppnå vedtatte klimamål</a:t>
            </a:r>
          </a:p>
          <a:p>
            <a:pPr fontAlgn="base"/>
            <a:endParaRPr lang="nb-NO" dirty="0">
              <a:solidFill>
                <a:srgbClr val="000000"/>
              </a:solidFill>
              <a:latin typeface="Calibri Light"/>
              <a:cs typeface="Calibri Light"/>
            </a:endParaRPr>
          </a:p>
          <a:p>
            <a:pPr fontAlgn="base"/>
            <a:r>
              <a:rPr lang="nb-NO" dirty="0">
                <a:solidFill>
                  <a:srgbClr val="000000"/>
                </a:solidFill>
                <a:latin typeface="Calibri Light"/>
                <a:cs typeface="Calibri Light"/>
              </a:rPr>
              <a:t>Paraplyorganisasjon for de delregionale klimanettverkene i Viken</a:t>
            </a:r>
          </a:p>
          <a:p>
            <a:pPr marL="0" indent="0" fontAlgn="base">
              <a:buNone/>
            </a:pPr>
            <a:endParaRPr lang="nb-NO" dirty="0">
              <a:solidFill>
                <a:srgbClr val="000000"/>
              </a:solidFill>
              <a:latin typeface="Calibri Light"/>
              <a:cs typeface="Calibri Light"/>
            </a:endParaRPr>
          </a:p>
          <a:p>
            <a:pPr fontAlgn="base"/>
            <a:r>
              <a:rPr lang="nb-NO" dirty="0">
                <a:solidFill>
                  <a:srgbClr val="000000"/>
                </a:solidFill>
                <a:latin typeface="Calibri Light"/>
                <a:cs typeface="Calibri Light"/>
              </a:rPr>
              <a:t>Kun en samarbeidsarena </a:t>
            </a:r>
            <a:r>
              <a:rPr lang="nb-NO" dirty="0">
                <a:solidFill>
                  <a:srgbClr val="000000"/>
                </a:solidFill>
                <a:latin typeface="Calibri Light"/>
                <a:cs typeface="Calibri Light"/>
                <a:sym typeface="Wingdings" panose="05000000000000000000" pitchFamily="2" charset="2"/>
              </a:rPr>
              <a:t> fokuset er på nettverkene </a:t>
            </a:r>
            <a:endParaRPr lang="nb-NO" dirty="0"/>
          </a:p>
        </p:txBody>
      </p:sp>
    </p:spTree>
    <p:extLst>
      <p:ext uri="{BB962C8B-B14F-4D97-AF65-F5344CB8AC3E}">
        <p14:creationId xmlns:p14="http://schemas.microsoft.com/office/powerpoint/2010/main" val="57589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kart&#10;&#10;Automatisk generert beskrivelse">
            <a:extLst>
              <a:ext uri="{FF2B5EF4-FFF2-40B4-BE49-F238E27FC236}">
                <a16:creationId xmlns:a16="http://schemas.microsoft.com/office/drawing/2014/main" id="{EE53102E-3986-456E-9DD4-9190A76A35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0211"/>
            <a:ext cx="6697578" cy="6697578"/>
          </a:xfrm>
        </p:spPr>
      </p:pic>
      <p:pic>
        <p:nvPicPr>
          <p:cNvPr id="6" name="Plassholder for innhold 4">
            <a:extLst>
              <a:ext uri="{FF2B5EF4-FFF2-40B4-BE49-F238E27FC236}">
                <a16:creationId xmlns:a16="http://schemas.microsoft.com/office/drawing/2014/main" id="{FF1E9A89-76C1-4FED-850D-65A0037F9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5374" y="3897102"/>
            <a:ext cx="3687762" cy="2722680"/>
          </a:xfrm>
          <a:prstGeom prst="rect">
            <a:avLst/>
          </a:prstGeom>
        </p:spPr>
      </p:pic>
      <p:sp>
        <p:nvSpPr>
          <p:cNvPr id="7" name="Plassholder for innhold 2">
            <a:extLst>
              <a:ext uri="{FF2B5EF4-FFF2-40B4-BE49-F238E27FC236}">
                <a16:creationId xmlns:a16="http://schemas.microsoft.com/office/drawing/2014/main" id="{F90D3298-AA9F-4C57-83B6-B607E31EB1FC}"/>
              </a:ext>
            </a:extLst>
          </p:cNvPr>
          <p:cNvSpPr txBox="1">
            <a:spLocks/>
          </p:cNvSpPr>
          <p:nvPr/>
        </p:nvSpPr>
        <p:spPr>
          <a:xfrm>
            <a:off x="6910136" y="701839"/>
            <a:ext cx="4953000" cy="31952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B5C"/>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003B5C"/>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003B5C"/>
                </a:solidFill>
                <a:latin typeface="+mn-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buAutoNum type="arabicPeriod"/>
            </a:pPr>
            <a:r>
              <a:rPr lang="nb-NO" dirty="0">
                <a:solidFill>
                  <a:srgbClr val="000000"/>
                </a:solidFill>
                <a:latin typeface="Calibri Light"/>
                <a:cs typeface="Calibri Light"/>
              </a:rPr>
              <a:t>Hallingdal klimanettverk</a:t>
            </a:r>
          </a:p>
          <a:p>
            <a:pPr marL="514350" indent="-514350" fontAlgn="base">
              <a:buAutoNum type="arabicPeriod"/>
            </a:pPr>
            <a:r>
              <a:rPr lang="nb-NO" dirty="0">
                <a:solidFill>
                  <a:srgbClr val="000000"/>
                </a:solidFill>
                <a:latin typeface="Calibri Light"/>
                <a:cs typeface="Calibri Light"/>
              </a:rPr>
              <a:t>Midtviken klimanettverk</a:t>
            </a:r>
          </a:p>
          <a:p>
            <a:pPr marL="514350" indent="-514350" fontAlgn="base">
              <a:buAutoNum type="arabicPeriod"/>
            </a:pPr>
            <a:r>
              <a:rPr lang="nb-NO" dirty="0">
                <a:solidFill>
                  <a:srgbClr val="000000"/>
                </a:solidFill>
                <a:latin typeface="Calibri Light"/>
                <a:cs typeface="Calibri Light"/>
              </a:rPr>
              <a:t>Follo klimanettverk</a:t>
            </a:r>
          </a:p>
          <a:p>
            <a:pPr marL="514350" indent="-514350" fontAlgn="base">
              <a:buAutoNum type="arabicPeriod"/>
            </a:pPr>
            <a:r>
              <a:rPr lang="nb-NO" dirty="0">
                <a:solidFill>
                  <a:srgbClr val="000000"/>
                </a:solidFill>
                <a:latin typeface="Calibri Light"/>
                <a:cs typeface="Calibri Light"/>
              </a:rPr>
              <a:t>Klima Østfold </a:t>
            </a:r>
            <a:endParaRPr lang="nb-NO" dirty="0"/>
          </a:p>
        </p:txBody>
      </p:sp>
    </p:spTree>
    <p:extLst>
      <p:ext uri="{BB962C8B-B14F-4D97-AF65-F5344CB8AC3E}">
        <p14:creationId xmlns:p14="http://schemas.microsoft.com/office/powerpoint/2010/main" val="110600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9B0A3E-9F71-4FD6-8923-5F5EBA6E65F5}"/>
              </a:ext>
            </a:extLst>
          </p:cNvPr>
          <p:cNvSpPr>
            <a:spLocks noGrp="1"/>
          </p:cNvSpPr>
          <p:nvPr>
            <p:ph type="title"/>
          </p:nvPr>
        </p:nvSpPr>
        <p:spPr>
          <a:xfrm>
            <a:off x="838200" y="365125"/>
            <a:ext cx="10515600" cy="1527401"/>
          </a:xfrm>
        </p:spPr>
        <p:txBody>
          <a:bodyPr/>
          <a:lstStyle/>
          <a:p>
            <a:r>
              <a:rPr lang="nb-NO" dirty="0"/>
              <a:t>Det formelle </a:t>
            </a:r>
          </a:p>
        </p:txBody>
      </p:sp>
      <p:sp>
        <p:nvSpPr>
          <p:cNvPr id="3" name="Plassholder for innhold 2">
            <a:extLst>
              <a:ext uri="{FF2B5EF4-FFF2-40B4-BE49-F238E27FC236}">
                <a16:creationId xmlns:a16="http://schemas.microsoft.com/office/drawing/2014/main" id="{DC0180AF-9A59-4849-A46F-4D108B64B06A}"/>
              </a:ext>
            </a:extLst>
          </p:cNvPr>
          <p:cNvSpPr>
            <a:spLocks noGrp="1"/>
          </p:cNvSpPr>
          <p:nvPr>
            <p:ph idx="1"/>
          </p:nvPr>
        </p:nvSpPr>
        <p:spPr>
          <a:xfrm>
            <a:off x="995082" y="1769019"/>
            <a:ext cx="10515600" cy="2570869"/>
          </a:xfrm>
        </p:spPr>
        <p:txBody>
          <a:bodyPr>
            <a:normAutofit/>
          </a:bodyPr>
          <a:lstStyle/>
          <a:p>
            <a:r>
              <a:rPr lang="nb-NO" dirty="0">
                <a:latin typeface="Calibri Light" panose="020F0302020204030204" pitchFamily="34" charset="0"/>
                <a:ea typeface="Calibri Light" panose="020F0302020204030204" pitchFamily="34" charset="0"/>
                <a:cs typeface="Times New Roman" panose="02020603050405020304" pitchFamily="18" charset="0"/>
              </a:rPr>
              <a:t>Delregional klimanettverk:</a:t>
            </a:r>
          </a:p>
          <a:p>
            <a:pPr lvl="1"/>
            <a:r>
              <a:rPr lang="nb-NO" dirty="0">
                <a:latin typeface="Calibri Light" panose="020F0302020204030204" pitchFamily="34" charset="0"/>
                <a:ea typeface="Calibri Light" panose="020F0302020204030204" pitchFamily="34" charset="0"/>
                <a:cs typeface="Times New Roman" panose="02020603050405020304" pitchFamily="18" charset="0"/>
              </a:rPr>
              <a:t>Felles handlingsplan</a:t>
            </a:r>
          </a:p>
          <a:p>
            <a:pPr lvl="1"/>
            <a:r>
              <a:rPr lang="nb-NO" dirty="0">
                <a:latin typeface="Calibri Light" panose="020F0302020204030204" pitchFamily="34" charset="0"/>
                <a:ea typeface="Calibri Light" panose="020F0302020204030204" pitchFamily="34" charset="0"/>
                <a:cs typeface="Times New Roman" panose="02020603050405020304" pitchFamily="18" charset="0"/>
              </a:rPr>
              <a:t>Vedtatt av et politisk råd/klimakontakter/o.l. </a:t>
            </a:r>
          </a:p>
          <a:p>
            <a:pPr lvl="1"/>
            <a:r>
              <a:rPr lang="nb-NO" dirty="0">
                <a:latin typeface="Calibri Light" panose="020F0302020204030204" pitchFamily="34" charset="0"/>
                <a:ea typeface="Calibri Light" panose="020F0302020204030204" pitchFamily="34" charset="0"/>
                <a:cs typeface="Times New Roman" panose="02020603050405020304" pitchFamily="18" charset="0"/>
              </a:rPr>
              <a:t>Må følge vedtatt klimapolitikk 	</a:t>
            </a:r>
          </a:p>
          <a:p>
            <a:endParaRPr lang="nb-NO" dirty="0"/>
          </a:p>
        </p:txBody>
      </p:sp>
      <p:pic>
        <p:nvPicPr>
          <p:cNvPr id="7" name="Plassholder for innhold 4">
            <a:extLst>
              <a:ext uri="{FF2B5EF4-FFF2-40B4-BE49-F238E27FC236}">
                <a16:creationId xmlns:a16="http://schemas.microsoft.com/office/drawing/2014/main" id="{8B3314D0-B4E7-4FAF-96A5-643F2C3C0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374" y="3897102"/>
            <a:ext cx="3687762" cy="2722680"/>
          </a:xfrm>
          <a:prstGeom prst="rect">
            <a:avLst/>
          </a:prstGeom>
        </p:spPr>
      </p:pic>
    </p:spTree>
    <p:extLst>
      <p:ext uri="{BB962C8B-B14F-4D97-AF65-F5344CB8AC3E}">
        <p14:creationId xmlns:p14="http://schemas.microsoft.com/office/powerpoint/2010/main" val="393189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9B0A3E-9F71-4FD6-8923-5F5EBA6E65F5}"/>
              </a:ext>
            </a:extLst>
          </p:cNvPr>
          <p:cNvSpPr>
            <a:spLocks noGrp="1"/>
          </p:cNvSpPr>
          <p:nvPr>
            <p:ph type="title"/>
          </p:nvPr>
        </p:nvSpPr>
        <p:spPr>
          <a:xfrm>
            <a:off x="838200" y="365125"/>
            <a:ext cx="10515600" cy="1527401"/>
          </a:xfrm>
        </p:spPr>
        <p:txBody>
          <a:bodyPr/>
          <a:lstStyle/>
          <a:p>
            <a:r>
              <a:rPr lang="nb-NO" dirty="0"/>
              <a:t>Det formelle </a:t>
            </a:r>
          </a:p>
        </p:txBody>
      </p:sp>
      <p:sp>
        <p:nvSpPr>
          <p:cNvPr id="3" name="Plassholder for innhold 2">
            <a:extLst>
              <a:ext uri="{FF2B5EF4-FFF2-40B4-BE49-F238E27FC236}">
                <a16:creationId xmlns:a16="http://schemas.microsoft.com/office/drawing/2014/main" id="{DC0180AF-9A59-4849-A46F-4D108B64B06A}"/>
              </a:ext>
            </a:extLst>
          </p:cNvPr>
          <p:cNvSpPr>
            <a:spLocks noGrp="1"/>
          </p:cNvSpPr>
          <p:nvPr>
            <p:ph idx="1"/>
          </p:nvPr>
        </p:nvSpPr>
        <p:spPr>
          <a:xfrm>
            <a:off x="995082" y="1769019"/>
            <a:ext cx="10515600" cy="2570869"/>
          </a:xfrm>
        </p:spPr>
        <p:txBody>
          <a:bodyPr>
            <a:normAutofit/>
          </a:bodyPr>
          <a:lstStyle/>
          <a:p>
            <a:r>
              <a:rPr lang="nb-NO" dirty="0">
                <a:latin typeface="Calibri Light" panose="020F0302020204030204" pitchFamily="34" charset="0"/>
                <a:ea typeface="Calibri Light" panose="020F0302020204030204" pitchFamily="34" charset="0"/>
                <a:cs typeface="Times New Roman" panose="02020603050405020304" pitchFamily="18" charset="0"/>
              </a:rPr>
              <a:t>Klima Viken nivå:</a:t>
            </a:r>
          </a:p>
          <a:p>
            <a:pPr lvl="1"/>
            <a:r>
              <a:rPr lang="nb-NO" dirty="0">
                <a:latin typeface="Calibri Light" panose="020F0302020204030204" pitchFamily="34" charset="0"/>
                <a:ea typeface="Calibri Light" panose="020F0302020204030204" pitchFamily="34" charset="0"/>
                <a:cs typeface="Times New Roman" panose="02020603050405020304" pitchFamily="18" charset="0"/>
              </a:rPr>
              <a:t>Felles handlingsprogram </a:t>
            </a:r>
          </a:p>
        </p:txBody>
      </p:sp>
      <p:graphicFrame>
        <p:nvGraphicFramePr>
          <p:cNvPr id="10" name="Diagram 9">
            <a:extLst>
              <a:ext uri="{FF2B5EF4-FFF2-40B4-BE49-F238E27FC236}">
                <a16:creationId xmlns:a16="http://schemas.microsoft.com/office/drawing/2014/main" id="{5B01E7D2-4FD8-4EB7-A4BB-08591A8F9890}"/>
              </a:ext>
            </a:extLst>
          </p:cNvPr>
          <p:cNvGraphicFramePr/>
          <p:nvPr/>
        </p:nvGraphicFramePr>
        <p:xfrm>
          <a:off x="3092116" y="2550695"/>
          <a:ext cx="8261684" cy="4307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lassholder for innhold 4">
            <a:extLst>
              <a:ext uri="{FF2B5EF4-FFF2-40B4-BE49-F238E27FC236}">
                <a16:creationId xmlns:a16="http://schemas.microsoft.com/office/drawing/2014/main" id="{385D61B2-B956-4473-A8F1-CBBA572CE1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3500" y="78595"/>
            <a:ext cx="3687762" cy="2722680"/>
          </a:xfrm>
          <a:prstGeom prst="rect">
            <a:avLst/>
          </a:prstGeom>
        </p:spPr>
      </p:pic>
    </p:spTree>
    <p:extLst>
      <p:ext uri="{BB962C8B-B14F-4D97-AF65-F5344CB8AC3E}">
        <p14:creationId xmlns:p14="http://schemas.microsoft.com/office/powerpoint/2010/main" val="32357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2C6855-7A54-46CA-97AE-23979233A56C}"/>
              </a:ext>
            </a:extLst>
          </p:cNvPr>
          <p:cNvSpPr>
            <a:spLocks noGrp="1"/>
          </p:cNvSpPr>
          <p:nvPr>
            <p:ph type="title"/>
          </p:nvPr>
        </p:nvSpPr>
        <p:spPr>
          <a:xfrm>
            <a:off x="838200" y="365125"/>
            <a:ext cx="10515600" cy="1325563"/>
          </a:xfrm>
        </p:spPr>
        <p:txBody>
          <a:bodyPr anchor="ctr">
            <a:normAutofit/>
          </a:bodyPr>
          <a:lstStyle/>
          <a:p>
            <a:r>
              <a:rPr lang="nb-NO" dirty="0"/>
              <a:t>Finansieringsmodell </a:t>
            </a:r>
          </a:p>
        </p:txBody>
      </p:sp>
      <p:graphicFrame>
        <p:nvGraphicFramePr>
          <p:cNvPr id="5" name="Tabell 4">
            <a:extLst>
              <a:ext uri="{FF2B5EF4-FFF2-40B4-BE49-F238E27FC236}">
                <a16:creationId xmlns:a16="http://schemas.microsoft.com/office/drawing/2014/main" id="{B11539A3-33ED-4409-B6FB-84B3AFFF262B}"/>
              </a:ext>
            </a:extLst>
          </p:cNvPr>
          <p:cNvGraphicFramePr>
            <a:graphicFrameLocks noGrp="1"/>
          </p:cNvGraphicFramePr>
          <p:nvPr/>
        </p:nvGraphicFramePr>
        <p:xfrm>
          <a:off x="928511" y="1577799"/>
          <a:ext cx="9220200" cy="3441443"/>
        </p:xfrm>
        <a:graphic>
          <a:graphicData uri="http://schemas.openxmlformats.org/drawingml/2006/table">
            <a:tbl>
              <a:tblPr firstRow="1" bandRow="1"/>
              <a:tblGrid>
                <a:gridCol w="1790688">
                  <a:extLst>
                    <a:ext uri="{9D8B030D-6E8A-4147-A177-3AD203B41FA5}">
                      <a16:colId xmlns:a16="http://schemas.microsoft.com/office/drawing/2014/main" val="1582141973"/>
                    </a:ext>
                  </a:extLst>
                </a:gridCol>
                <a:gridCol w="1171550">
                  <a:extLst>
                    <a:ext uri="{9D8B030D-6E8A-4147-A177-3AD203B41FA5}">
                      <a16:colId xmlns:a16="http://schemas.microsoft.com/office/drawing/2014/main" val="2840526267"/>
                    </a:ext>
                  </a:extLst>
                </a:gridCol>
                <a:gridCol w="6257962">
                  <a:extLst>
                    <a:ext uri="{9D8B030D-6E8A-4147-A177-3AD203B41FA5}">
                      <a16:colId xmlns:a16="http://schemas.microsoft.com/office/drawing/2014/main" val="1637549603"/>
                    </a:ext>
                  </a:extLst>
                </a:gridCol>
              </a:tblGrid>
              <a:tr h="610594">
                <a:tc gridSpan="3">
                  <a:txBody>
                    <a:bodyPr/>
                    <a:lstStyle/>
                    <a:p>
                      <a:pPr algn="l" fontAlgn="t">
                        <a:spcBef>
                          <a:spcPts val="0"/>
                        </a:spcBef>
                        <a:spcAft>
                          <a:spcPts val="0"/>
                        </a:spcAft>
                      </a:pPr>
                      <a:r>
                        <a:rPr lang="nb-NO" sz="2600" b="1" i="0" u="none" strike="noStrike" dirty="0">
                          <a:solidFill>
                            <a:srgbClr val="000000"/>
                          </a:solidFill>
                          <a:effectLst/>
                          <a:latin typeface="Calibri" panose="020F0502020204030204" pitchFamily="34" charset="0"/>
                        </a:rPr>
                        <a:t>Trappetrinnsmodell</a:t>
                      </a:r>
                      <a:endParaRPr lang="nb-NO" sz="2800" b="0" i="0" u="none" strike="noStrike" dirty="0">
                        <a:effectLst/>
                        <a:latin typeface="Arial" panose="020B0604020202020204" pitchFamily="34" charset="0"/>
                      </a:endParaRPr>
                    </a:p>
                  </a:txBody>
                  <a:tcPr marL="145433" marR="145433" marT="72716" marB="727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36036111"/>
                  </a:ext>
                </a:extLst>
              </a:tr>
              <a:tr h="441918">
                <a:tc>
                  <a:txBody>
                    <a:bodyPr/>
                    <a:lstStyle/>
                    <a:p>
                      <a:pPr algn="ctr" fontAlgn="b">
                        <a:spcBef>
                          <a:spcPts val="0"/>
                        </a:spcBef>
                        <a:spcAft>
                          <a:spcPts val="0"/>
                        </a:spcAft>
                      </a:pPr>
                      <a:r>
                        <a:rPr lang="nb-NO" sz="1700" b="1" i="0" u="none" strike="noStrike" dirty="0">
                          <a:solidFill>
                            <a:srgbClr val="000000"/>
                          </a:solidFill>
                          <a:effectLst/>
                          <a:latin typeface="Calibri" panose="020F0502020204030204" pitchFamily="34" charset="0"/>
                        </a:rPr>
                        <a:t>Innbyggertall</a:t>
                      </a:r>
                      <a:endParaRPr lang="nb-NO" sz="2800" b="0" i="0" u="none" strike="noStrike" dirty="0">
                        <a:effectLst/>
                        <a:latin typeface="Arial" panose="020B0604020202020204" pitchFamily="34" charset="0"/>
                      </a:endParaRPr>
                    </a:p>
                  </a:txBody>
                  <a:tcPr marL="10100" marR="10100" marT="101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nb-NO" sz="1700" b="1" i="0" u="none" strike="noStrike" dirty="0">
                          <a:solidFill>
                            <a:srgbClr val="000000"/>
                          </a:solidFill>
                          <a:effectLst/>
                          <a:latin typeface="Calibri" panose="020F0502020204030204" pitchFamily="34" charset="0"/>
                        </a:rPr>
                        <a:t>Beløp, kroner</a:t>
                      </a:r>
                      <a:endParaRPr lang="nb-NO" sz="2800" b="0" i="0" u="none" strike="noStrike" dirty="0">
                        <a:effectLst/>
                        <a:latin typeface="Arial" panose="020B0604020202020204" pitchFamily="34" charset="0"/>
                      </a:endParaRPr>
                    </a:p>
                  </a:txBody>
                  <a:tcPr marL="10100" marR="10100" marT="10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spcBef>
                          <a:spcPts val="0"/>
                        </a:spcBef>
                        <a:spcAft>
                          <a:spcPts val="0"/>
                        </a:spcAft>
                      </a:pPr>
                      <a:endParaRPr lang="nb-NO" sz="1700" b="1" i="0" u="none" strike="noStrike" dirty="0">
                        <a:solidFill>
                          <a:srgbClr val="000000"/>
                        </a:solidFill>
                        <a:effectLst/>
                        <a:latin typeface="Calibri" panose="020F0502020204030204" pitchFamily="34" charset="0"/>
                      </a:endParaRPr>
                    </a:p>
                    <a:p>
                      <a:pPr algn="l" fontAlgn="t">
                        <a:spcBef>
                          <a:spcPts val="0"/>
                        </a:spcBef>
                        <a:spcAft>
                          <a:spcPts val="0"/>
                        </a:spcAft>
                      </a:pPr>
                      <a:r>
                        <a:rPr lang="nb-NO" sz="1700" b="1" i="0" u="none" strike="noStrike" dirty="0">
                          <a:solidFill>
                            <a:srgbClr val="000000"/>
                          </a:solidFill>
                          <a:effectLst/>
                          <a:latin typeface="Calibri" panose="020F0502020204030204" pitchFamily="34" charset="0"/>
                        </a:rPr>
                        <a:t>Gjelder</a:t>
                      </a:r>
                      <a:endParaRPr lang="nb-NO" sz="2800" b="0" i="0" u="none" strike="noStrike" dirty="0">
                        <a:effectLst/>
                        <a:latin typeface="Arial" panose="020B0604020202020204" pitchFamily="34" charset="0"/>
                      </a:endParaRPr>
                    </a:p>
                  </a:txBody>
                  <a:tcPr marL="10100" marR="10100" marT="101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2943496"/>
                  </a:ext>
                </a:extLst>
              </a:tr>
              <a:tr h="568931">
                <a:tc>
                  <a:txBody>
                    <a:bodyPr/>
                    <a:lstStyle/>
                    <a:p>
                      <a:pPr algn="ctr" fontAlgn="b">
                        <a:spcBef>
                          <a:spcPts val="0"/>
                        </a:spcBef>
                        <a:spcAft>
                          <a:spcPts val="0"/>
                        </a:spcAft>
                      </a:pPr>
                      <a:r>
                        <a:rPr lang="nb-NO" sz="1700" b="0" i="0" u="none" strike="noStrike" dirty="0">
                          <a:solidFill>
                            <a:srgbClr val="000000"/>
                          </a:solidFill>
                          <a:effectLst/>
                          <a:latin typeface="Calibri" panose="020F0502020204030204" pitchFamily="34" charset="0"/>
                        </a:rPr>
                        <a:t>&lt;5500</a:t>
                      </a:r>
                      <a:endParaRPr lang="nb-NO" sz="2800" b="0" i="0" u="none" strike="noStrike" dirty="0">
                        <a:effectLst/>
                        <a:latin typeface="Arial" panose="020B0604020202020204" pitchFamily="34" charset="0"/>
                      </a:endParaRPr>
                    </a:p>
                  </a:txBody>
                  <a:tcPr marL="10100" marR="10100" marT="101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spcBef>
                          <a:spcPts val="0"/>
                        </a:spcBef>
                        <a:spcAft>
                          <a:spcPts val="0"/>
                        </a:spcAft>
                      </a:pPr>
                      <a:r>
                        <a:rPr lang="nb-NO" sz="1700" b="0" i="0" u="none" strike="noStrike" dirty="0">
                          <a:solidFill>
                            <a:srgbClr val="000000"/>
                          </a:solidFill>
                          <a:effectLst/>
                          <a:latin typeface="Calibri" panose="020F0502020204030204" pitchFamily="34" charset="0"/>
                        </a:rPr>
                        <a:t>31 000</a:t>
                      </a:r>
                      <a:endParaRPr lang="nb-NO" sz="2800" b="0" i="0" u="none" strike="noStrike" dirty="0">
                        <a:effectLst/>
                        <a:latin typeface="Arial" panose="020B0604020202020204" pitchFamily="34" charset="0"/>
                      </a:endParaRPr>
                    </a:p>
                  </a:txBody>
                  <a:tcPr marL="10100" marR="10100" marT="10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spcBef>
                          <a:spcPts val="0"/>
                        </a:spcBef>
                        <a:spcAft>
                          <a:spcPts val="0"/>
                        </a:spcAft>
                      </a:pPr>
                      <a:r>
                        <a:rPr lang="nb-NO" sz="1700" b="0" i="0" u="none" strike="noStrike">
                          <a:solidFill>
                            <a:srgbClr val="000000"/>
                          </a:solidFill>
                          <a:effectLst/>
                          <a:latin typeface="Calibri" panose="020F0502020204030204" pitchFamily="34" charset="0"/>
                        </a:rPr>
                        <a:t>Flå, Aremark, Rollag, Krødsherad, Nore og Uvdal, Hemsedal, Flesberg, Hurdal, Nesbyen, Sigdal, Marker, Skiptvet, Hol, Gol, Hvaler, Ål </a:t>
                      </a:r>
                      <a:endParaRPr lang="nb-NO" sz="2800" b="0" i="0" u="none" strike="noStrike">
                        <a:effectLst/>
                        <a:latin typeface="Arial" panose="020B0604020202020204" pitchFamily="34" charset="0"/>
                      </a:endParaRPr>
                    </a:p>
                  </a:txBody>
                  <a:tcPr marL="10100" marR="10100" marT="101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78554567"/>
                  </a:ext>
                </a:extLst>
              </a:tr>
              <a:tr h="312628">
                <a:tc>
                  <a:txBody>
                    <a:bodyPr/>
                    <a:lstStyle/>
                    <a:p>
                      <a:pPr algn="ctr" fontAlgn="b">
                        <a:spcBef>
                          <a:spcPts val="0"/>
                        </a:spcBef>
                        <a:spcAft>
                          <a:spcPts val="0"/>
                        </a:spcAft>
                      </a:pPr>
                      <a:r>
                        <a:rPr lang="nb-NO" sz="1700" b="0" i="0" u="none" strike="noStrike" dirty="0">
                          <a:solidFill>
                            <a:srgbClr val="000000"/>
                          </a:solidFill>
                          <a:effectLst/>
                          <a:latin typeface="Calibri" panose="020F0502020204030204" pitchFamily="34" charset="0"/>
                        </a:rPr>
                        <a:t>5501-9999</a:t>
                      </a:r>
                      <a:endParaRPr lang="nb-NO" sz="2800" b="0" i="0" u="none" strike="noStrike" dirty="0">
                        <a:effectLst/>
                        <a:latin typeface="Arial" panose="020B0604020202020204" pitchFamily="34" charset="0"/>
                      </a:endParaRPr>
                    </a:p>
                  </a:txBody>
                  <a:tcPr marL="10100" marR="10100" marT="101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spcBef>
                          <a:spcPts val="0"/>
                        </a:spcBef>
                        <a:spcAft>
                          <a:spcPts val="0"/>
                        </a:spcAft>
                      </a:pPr>
                      <a:r>
                        <a:rPr lang="nb-NO" sz="1700" b="0" i="0" u="none" strike="noStrike" dirty="0">
                          <a:solidFill>
                            <a:srgbClr val="000000"/>
                          </a:solidFill>
                          <a:effectLst/>
                          <a:latin typeface="Calibri" panose="020F0502020204030204" pitchFamily="34" charset="0"/>
                        </a:rPr>
                        <a:t>38 000</a:t>
                      </a:r>
                      <a:endParaRPr lang="nb-NO" sz="2800" b="0" i="0" u="none" strike="noStrike" dirty="0">
                        <a:effectLst/>
                        <a:latin typeface="Arial" panose="020B0604020202020204" pitchFamily="34" charset="0"/>
                      </a:endParaRPr>
                    </a:p>
                  </a:txBody>
                  <a:tcPr marL="10100" marR="10100" marT="10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t">
                        <a:spcBef>
                          <a:spcPts val="0"/>
                        </a:spcBef>
                        <a:spcAft>
                          <a:spcPts val="0"/>
                        </a:spcAft>
                      </a:pPr>
                      <a:r>
                        <a:rPr lang="nb-NO" sz="1700" b="0" i="0" u="none" strike="noStrike">
                          <a:solidFill>
                            <a:srgbClr val="000000"/>
                          </a:solidFill>
                          <a:effectLst/>
                          <a:latin typeface="Calibri" panose="020F0502020204030204" pitchFamily="34" charset="0"/>
                        </a:rPr>
                        <a:t>Våler, Hole, Jevnaker, Gjerdrum, Råde, Rakkestad, Lunner </a:t>
                      </a:r>
                      <a:endParaRPr lang="nb-NO" sz="2800" b="0" i="0" u="none" strike="noStrike">
                        <a:effectLst/>
                        <a:latin typeface="Arial" panose="020B0604020202020204" pitchFamily="34" charset="0"/>
                      </a:endParaRPr>
                    </a:p>
                  </a:txBody>
                  <a:tcPr marL="10100" marR="10100" marT="101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578770041"/>
                  </a:ext>
                </a:extLst>
              </a:tr>
              <a:tr h="804972">
                <a:tc>
                  <a:txBody>
                    <a:bodyPr/>
                    <a:lstStyle/>
                    <a:p>
                      <a:pPr algn="ctr" fontAlgn="b">
                        <a:spcBef>
                          <a:spcPts val="0"/>
                        </a:spcBef>
                        <a:spcAft>
                          <a:spcPts val="0"/>
                        </a:spcAft>
                      </a:pPr>
                      <a:r>
                        <a:rPr lang="nb-NO" sz="1700" b="0" i="0" u="none" strike="noStrike" dirty="0">
                          <a:solidFill>
                            <a:srgbClr val="000000"/>
                          </a:solidFill>
                          <a:effectLst/>
                          <a:latin typeface="Calibri" panose="020F0502020204030204" pitchFamily="34" charset="0"/>
                        </a:rPr>
                        <a:t>10-34999</a:t>
                      </a:r>
                      <a:endParaRPr lang="nb-NO" sz="2800" b="0" i="0" u="none" strike="noStrike" dirty="0">
                        <a:effectLst/>
                        <a:latin typeface="Arial" panose="020B0604020202020204" pitchFamily="34" charset="0"/>
                      </a:endParaRPr>
                    </a:p>
                  </a:txBody>
                  <a:tcPr marL="10100" marR="10100" marT="101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b">
                        <a:spcBef>
                          <a:spcPts val="0"/>
                        </a:spcBef>
                        <a:spcAft>
                          <a:spcPts val="0"/>
                        </a:spcAft>
                      </a:pPr>
                      <a:r>
                        <a:rPr lang="nb-NO" sz="1700" b="0" i="0" u="none" strike="noStrike" dirty="0">
                          <a:solidFill>
                            <a:srgbClr val="000000"/>
                          </a:solidFill>
                          <a:effectLst/>
                          <a:latin typeface="Calibri" panose="020F0502020204030204" pitchFamily="34" charset="0"/>
                        </a:rPr>
                        <a:t>81 000</a:t>
                      </a:r>
                      <a:endParaRPr lang="nb-NO" sz="2800" b="0" i="0" u="none" strike="noStrike" dirty="0">
                        <a:effectLst/>
                        <a:latin typeface="Arial" panose="020B0604020202020204" pitchFamily="34" charset="0"/>
                      </a:endParaRPr>
                    </a:p>
                  </a:txBody>
                  <a:tcPr marL="10100" marR="10100" marT="10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t">
                        <a:spcBef>
                          <a:spcPts val="0"/>
                        </a:spcBef>
                        <a:spcAft>
                          <a:spcPts val="0"/>
                        </a:spcAft>
                      </a:pPr>
                      <a:r>
                        <a:rPr lang="nb-NO" sz="1700" b="0" i="0" u="none" strike="noStrike" dirty="0">
                          <a:solidFill>
                            <a:srgbClr val="000000"/>
                          </a:solidFill>
                          <a:effectLst/>
                          <a:latin typeface="Calibri" panose="020F0502020204030204" pitchFamily="34" charset="0"/>
                        </a:rPr>
                        <a:t>Enebakk, Modum, Nannestad, Frogn, Aurskog-Høland, Vestby, Rælingen, Øvre Eiker, Nesodden, Ås, Nes, Nittedal, Eidsvoll, Lier, Kongsberg, Ringerike, Halden </a:t>
                      </a:r>
                      <a:endParaRPr lang="nb-NO" sz="2800" b="0" i="0" u="none" strike="noStrike" dirty="0">
                        <a:effectLst/>
                        <a:latin typeface="Arial" panose="020B0604020202020204" pitchFamily="34" charset="0"/>
                      </a:endParaRPr>
                    </a:p>
                  </a:txBody>
                  <a:tcPr marL="10100" marR="10100" marT="101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464798383"/>
                  </a:ext>
                </a:extLst>
              </a:tr>
              <a:tr h="312628">
                <a:tc>
                  <a:txBody>
                    <a:bodyPr/>
                    <a:lstStyle/>
                    <a:p>
                      <a:pPr algn="ctr" fontAlgn="b">
                        <a:spcBef>
                          <a:spcPts val="0"/>
                        </a:spcBef>
                        <a:spcAft>
                          <a:spcPts val="0"/>
                        </a:spcAft>
                      </a:pPr>
                      <a:r>
                        <a:rPr lang="nb-NO" sz="1700" b="0" i="0" u="none" strike="noStrike" dirty="0">
                          <a:solidFill>
                            <a:srgbClr val="000000"/>
                          </a:solidFill>
                          <a:effectLst/>
                          <a:latin typeface="Calibri" panose="020F0502020204030204" pitchFamily="34" charset="0"/>
                        </a:rPr>
                        <a:t>35000-59999</a:t>
                      </a:r>
                      <a:endParaRPr lang="nb-NO" sz="2800" b="0" i="0" u="none" strike="noStrike" dirty="0">
                        <a:effectLst/>
                        <a:latin typeface="Arial" panose="020B0604020202020204" pitchFamily="34" charset="0"/>
                      </a:endParaRPr>
                    </a:p>
                  </a:txBody>
                  <a:tcPr marL="10100" marR="10100" marT="101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spcBef>
                          <a:spcPts val="0"/>
                        </a:spcBef>
                        <a:spcAft>
                          <a:spcPts val="0"/>
                        </a:spcAft>
                      </a:pPr>
                      <a:r>
                        <a:rPr lang="nb-NO" sz="1700" b="0" i="0" u="none" strike="noStrike" dirty="0">
                          <a:solidFill>
                            <a:srgbClr val="000000"/>
                          </a:solidFill>
                          <a:effectLst/>
                          <a:latin typeface="Calibri" panose="020F0502020204030204" pitchFamily="34" charset="0"/>
                        </a:rPr>
                        <a:t>126 000</a:t>
                      </a:r>
                      <a:endParaRPr lang="nb-NO" sz="2800" b="0" i="0" u="none" strike="noStrike" dirty="0">
                        <a:effectLst/>
                        <a:latin typeface="Arial" panose="020B0604020202020204" pitchFamily="34" charset="0"/>
                      </a:endParaRPr>
                    </a:p>
                  </a:txBody>
                  <a:tcPr marL="10100" marR="10100" marT="10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l" fontAlgn="t">
                        <a:spcBef>
                          <a:spcPts val="0"/>
                        </a:spcBef>
                        <a:spcAft>
                          <a:spcPts val="0"/>
                        </a:spcAft>
                      </a:pPr>
                      <a:r>
                        <a:rPr lang="nb-NO" sz="1700" b="0" i="0" u="none" strike="noStrike">
                          <a:solidFill>
                            <a:srgbClr val="000000"/>
                          </a:solidFill>
                          <a:effectLst/>
                          <a:latin typeface="Calibri" panose="020F0502020204030204" pitchFamily="34" charset="0"/>
                        </a:rPr>
                        <a:t>Ullensaker, Lørenskog, Indre Østfold, Moss, Sarpsborg, Nordre Follo </a:t>
                      </a:r>
                      <a:endParaRPr lang="nb-NO" sz="2800" b="0" i="0" u="none" strike="noStrike">
                        <a:effectLst/>
                        <a:latin typeface="Arial" panose="020B0604020202020204" pitchFamily="34" charset="0"/>
                      </a:endParaRPr>
                    </a:p>
                  </a:txBody>
                  <a:tcPr marL="10100" marR="10100" marT="101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340690225"/>
                  </a:ext>
                </a:extLst>
              </a:tr>
              <a:tr h="303430">
                <a:tc>
                  <a:txBody>
                    <a:bodyPr/>
                    <a:lstStyle/>
                    <a:p>
                      <a:pPr algn="ctr" fontAlgn="b">
                        <a:spcBef>
                          <a:spcPts val="0"/>
                        </a:spcBef>
                        <a:spcAft>
                          <a:spcPts val="0"/>
                        </a:spcAft>
                      </a:pPr>
                      <a:r>
                        <a:rPr lang="nb-NO" sz="1700" b="0" i="0" u="none" strike="noStrike" dirty="0">
                          <a:solidFill>
                            <a:srgbClr val="000000"/>
                          </a:solidFill>
                          <a:effectLst/>
                          <a:latin typeface="Calibri" panose="020F0502020204030204" pitchFamily="34" charset="0"/>
                        </a:rPr>
                        <a:t>60000&gt;</a:t>
                      </a:r>
                      <a:endParaRPr lang="nb-NO" sz="2800" b="0" i="0" u="none" strike="noStrike" dirty="0">
                        <a:effectLst/>
                        <a:latin typeface="Arial" panose="020B0604020202020204" pitchFamily="34" charset="0"/>
                      </a:endParaRPr>
                    </a:p>
                  </a:txBody>
                  <a:tcPr marL="10100" marR="10100" marT="101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967"/>
                    </a:solidFill>
                  </a:tcPr>
                </a:tc>
                <a:tc>
                  <a:txBody>
                    <a:bodyPr/>
                    <a:lstStyle/>
                    <a:p>
                      <a:pPr algn="ctr" fontAlgn="b">
                        <a:spcBef>
                          <a:spcPts val="0"/>
                        </a:spcBef>
                        <a:spcAft>
                          <a:spcPts val="0"/>
                        </a:spcAft>
                      </a:pPr>
                      <a:r>
                        <a:rPr lang="nb-NO" sz="1700" b="0" i="0" u="none" strike="noStrike" dirty="0">
                          <a:solidFill>
                            <a:srgbClr val="000000"/>
                          </a:solidFill>
                          <a:effectLst/>
                          <a:latin typeface="Calibri" panose="020F0502020204030204" pitchFamily="34" charset="0"/>
                        </a:rPr>
                        <a:t>173 000</a:t>
                      </a:r>
                      <a:endParaRPr lang="nb-NO" sz="2800" b="0" i="0" u="none" strike="noStrike" dirty="0">
                        <a:effectLst/>
                        <a:latin typeface="Arial" panose="020B0604020202020204" pitchFamily="34" charset="0"/>
                      </a:endParaRPr>
                    </a:p>
                  </a:txBody>
                  <a:tcPr marL="10100" marR="10100" marT="10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967"/>
                    </a:solidFill>
                  </a:tcPr>
                </a:tc>
                <a:tc>
                  <a:txBody>
                    <a:bodyPr/>
                    <a:lstStyle/>
                    <a:p>
                      <a:pPr algn="l" fontAlgn="t">
                        <a:spcBef>
                          <a:spcPts val="0"/>
                        </a:spcBef>
                        <a:spcAft>
                          <a:spcPts val="0"/>
                        </a:spcAft>
                      </a:pPr>
                      <a:r>
                        <a:rPr lang="nb-NO" sz="1700" b="0" i="0" u="none" strike="noStrike" dirty="0">
                          <a:solidFill>
                            <a:srgbClr val="000000"/>
                          </a:solidFill>
                          <a:effectLst/>
                          <a:latin typeface="Calibri" panose="020F0502020204030204" pitchFamily="34" charset="0"/>
                        </a:rPr>
                        <a:t>Fredrikstad, Lillestrøm, Asker, Drammen, Bærum </a:t>
                      </a:r>
                      <a:endParaRPr lang="nb-NO" sz="2800" b="0" i="0" u="none" strike="noStrike" dirty="0">
                        <a:effectLst/>
                        <a:latin typeface="Arial" panose="020B0604020202020204" pitchFamily="34" charset="0"/>
                      </a:endParaRPr>
                    </a:p>
                  </a:txBody>
                  <a:tcPr marL="10100" marR="10100" marT="1010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967"/>
                    </a:solidFill>
                  </a:tcPr>
                </a:tc>
                <a:extLst>
                  <a:ext uri="{0D108BD9-81ED-4DB2-BD59-A6C34878D82A}">
                    <a16:rowId xmlns:a16="http://schemas.microsoft.com/office/drawing/2014/main" val="606356568"/>
                  </a:ext>
                </a:extLst>
              </a:tr>
            </a:tbl>
          </a:graphicData>
        </a:graphic>
      </p:graphicFrame>
    </p:spTree>
    <p:extLst>
      <p:ext uri="{BB962C8B-B14F-4D97-AF65-F5344CB8AC3E}">
        <p14:creationId xmlns:p14="http://schemas.microsoft.com/office/powerpoint/2010/main" val="334986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9B0A3E-9F71-4FD6-8923-5F5EBA6E65F5}"/>
              </a:ext>
            </a:extLst>
          </p:cNvPr>
          <p:cNvSpPr>
            <a:spLocks noGrp="1"/>
          </p:cNvSpPr>
          <p:nvPr>
            <p:ph type="title"/>
          </p:nvPr>
        </p:nvSpPr>
        <p:spPr>
          <a:xfrm>
            <a:off x="838200" y="365125"/>
            <a:ext cx="10515600" cy="1527401"/>
          </a:xfrm>
        </p:spPr>
        <p:txBody>
          <a:bodyPr/>
          <a:lstStyle/>
          <a:p>
            <a:r>
              <a:rPr lang="nb-NO" dirty="0"/>
              <a:t>Midtviken Klimanettverk </a:t>
            </a:r>
          </a:p>
        </p:txBody>
      </p:sp>
      <p:pic>
        <p:nvPicPr>
          <p:cNvPr id="7" name="Plassholder for innhold 4">
            <a:extLst>
              <a:ext uri="{FF2B5EF4-FFF2-40B4-BE49-F238E27FC236}">
                <a16:creationId xmlns:a16="http://schemas.microsoft.com/office/drawing/2014/main" id="{8B3314D0-B4E7-4FAF-96A5-643F2C3C0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374" y="3897102"/>
            <a:ext cx="3687762" cy="2722680"/>
          </a:xfrm>
          <a:prstGeom prst="rect">
            <a:avLst/>
          </a:prstGeom>
        </p:spPr>
      </p:pic>
      <p:pic>
        <p:nvPicPr>
          <p:cNvPr id="8" name="Plassholder for innhold 4" descr="Et bilde som inneholder kart&#10;&#10;Automatisk generert beskrivelse">
            <a:extLst>
              <a:ext uri="{FF2B5EF4-FFF2-40B4-BE49-F238E27FC236}">
                <a16:creationId xmlns:a16="http://schemas.microsoft.com/office/drawing/2014/main" id="{99BF7BEC-F0E2-4612-9B55-3DA76F4F392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42952" t="21506" b="28486"/>
          <a:stretch/>
        </p:blipFill>
        <p:spPr>
          <a:xfrm>
            <a:off x="496584" y="1584353"/>
            <a:ext cx="5599416" cy="4908522"/>
          </a:xfrm>
        </p:spPr>
      </p:pic>
      <p:pic>
        <p:nvPicPr>
          <p:cNvPr id="11" name="Bilde 10">
            <a:extLst>
              <a:ext uri="{FF2B5EF4-FFF2-40B4-BE49-F238E27FC236}">
                <a16:creationId xmlns:a16="http://schemas.microsoft.com/office/drawing/2014/main" id="{EB214614-5F1D-45BF-91F8-D4E449646B2A}"/>
              </a:ext>
            </a:extLst>
          </p:cNvPr>
          <p:cNvPicPr>
            <a:picLocks noChangeAspect="1"/>
          </p:cNvPicPr>
          <p:nvPr/>
        </p:nvPicPr>
        <p:blipFill>
          <a:blip r:embed="rId5"/>
          <a:stretch>
            <a:fillRect/>
          </a:stretch>
        </p:blipFill>
        <p:spPr>
          <a:xfrm>
            <a:off x="571762" y="1577289"/>
            <a:ext cx="5449060" cy="4915586"/>
          </a:xfrm>
          <a:prstGeom prst="rect">
            <a:avLst/>
          </a:prstGeom>
        </p:spPr>
      </p:pic>
      <p:pic>
        <p:nvPicPr>
          <p:cNvPr id="12" name="Plassholder for innhold 4" descr="Et bilde som inneholder kart&#10;&#10;Automatisk generert beskrivelse">
            <a:extLst>
              <a:ext uri="{FF2B5EF4-FFF2-40B4-BE49-F238E27FC236}">
                <a16:creationId xmlns:a16="http://schemas.microsoft.com/office/drawing/2014/main" id="{1987AC20-FDA3-4728-8F43-6C43207002E0}"/>
              </a:ext>
            </a:extLst>
          </p:cNvPr>
          <p:cNvPicPr>
            <a:picLocks noChangeAspect="1"/>
          </p:cNvPicPr>
          <p:nvPr/>
        </p:nvPicPr>
        <p:blipFill rotWithShape="1">
          <a:blip r:embed="rId4">
            <a:extLst>
              <a:ext uri="{28A0092B-C50C-407E-A947-70E740481C1C}">
                <a14:useLocalDpi xmlns:a14="http://schemas.microsoft.com/office/drawing/2010/main" val="0"/>
              </a:ext>
            </a:extLst>
          </a:blip>
          <a:srcRect l="42952" t="21506" b="28486"/>
          <a:stretch/>
        </p:blipFill>
        <p:spPr>
          <a:xfrm>
            <a:off x="571762" y="1584353"/>
            <a:ext cx="5599416" cy="4908522"/>
          </a:xfrm>
          <a:prstGeom prst="rect">
            <a:avLst/>
          </a:prstGeom>
        </p:spPr>
      </p:pic>
    </p:spTree>
    <p:extLst>
      <p:ext uri="{BB962C8B-B14F-4D97-AF65-F5344CB8AC3E}">
        <p14:creationId xmlns:p14="http://schemas.microsoft.com/office/powerpoint/2010/main" val="3432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5E6F05-C104-4C17-BDF2-9B647DC03222}"/>
              </a:ext>
            </a:extLst>
          </p:cNvPr>
          <p:cNvSpPr>
            <a:spLocks noGrp="1"/>
          </p:cNvSpPr>
          <p:nvPr>
            <p:ph type="ctrTitle"/>
          </p:nvPr>
        </p:nvSpPr>
        <p:spPr>
          <a:xfrm>
            <a:off x="838198" y="1599548"/>
            <a:ext cx="10515601" cy="2115784"/>
          </a:xfrm>
        </p:spPr>
        <p:txBody>
          <a:bodyPr>
            <a:normAutofit/>
          </a:bodyPr>
          <a:lstStyle/>
          <a:p>
            <a:r>
              <a:rPr lang="nb-NO" sz="6600" dirty="0"/>
              <a:t>Tusen takk for meg!</a:t>
            </a:r>
          </a:p>
        </p:txBody>
      </p:sp>
      <p:sp>
        <p:nvSpPr>
          <p:cNvPr id="3" name="Undertittel 2">
            <a:extLst>
              <a:ext uri="{FF2B5EF4-FFF2-40B4-BE49-F238E27FC236}">
                <a16:creationId xmlns:a16="http://schemas.microsoft.com/office/drawing/2014/main" id="{C15E25F3-25B4-4572-A2A4-5C7F408795C9}"/>
              </a:ext>
            </a:extLst>
          </p:cNvPr>
          <p:cNvSpPr>
            <a:spLocks noGrp="1"/>
          </p:cNvSpPr>
          <p:nvPr>
            <p:ph type="subTitle" idx="1"/>
          </p:nvPr>
        </p:nvSpPr>
        <p:spPr/>
        <p:txBody>
          <a:bodyPr/>
          <a:lstStyle/>
          <a:p>
            <a:r>
              <a:rPr lang="nb-NO" dirty="0"/>
              <a:t>Frida Elstad – Klima Viken koordinator</a:t>
            </a:r>
          </a:p>
          <a:p>
            <a:r>
              <a:rPr lang="nb-NO" dirty="0">
                <a:hlinkClick r:id="rId3"/>
              </a:rPr>
              <a:t>fridamarie@viken.no</a:t>
            </a:r>
            <a:r>
              <a:rPr lang="nb-NO" dirty="0"/>
              <a:t> </a:t>
            </a:r>
          </a:p>
        </p:txBody>
      </p:sp>
    </p:spTree>
    <p:extLst>
      <p:ext uri="{BB962C8B-B14F-4D97-AF65-F5344CB8AC3E}">
        <p14:creationId xmlns:p14="http://schemas.microsoft.com/office/powerpoint/2010/main" val="3531449530"/>
      </p:ext>
    </p:extLst>
  </p:cSld>
  <p:clrMapOvr>
    <a:masterClrMapping/>
  </p:clrMapOvr>
</p:sld>
</file>

<file path=ppt/theme/theme1.xml><?xml version="1.0" encoding="utf-8"?>
<a:theme xmlns:a="http://schemas.openxmlformats.org/drawingml/2006/main" name="Viken fylkeskommun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ke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ken fylkeskommune" id="{CAEFA52C-7C4F-479F-A9A4-BC9A06DEF525}" vid="{A37FE515-D669-4B1F-BCD4-CA32253A8C6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1969</Words>
  <Application>Microsoft Office PowerPoint</Application>
  <PresentationFormat>Widescreen</PresentationFormat>
  <Paragraphs>125</Paragraphs>
  <Slides>8</Slides>
  <Notes>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8</vt:i4>
      </vt:variant>
    </vt:vector>
  </HeadingPairs>
  <TitlesOfParts>
    <vt:vector size="12" baseType="lpstr">
      <vt:lpstr>Arial</vt:lpstr>
      <vt:lpstr>Calibri</vt:lpstr>
      <vt:lpstr>Calibri Light</vt:lpstr>
      <vt:lpstr>Viken fylkeskommune</vt:lpstr>
      <vt:lpstr>Klima Viken </vt:lpstr>
      <vt:lpstr>Klima Viken </vt:lpstr>
      <vt:lpstr>PowerPoint-presentasjon</vt:lpstr>
      <vt:lpstr>Det formelle </vt:lpstr>
      <vt:lpstr>Det formelle </vt:lpstr>
      <vt:lpstr>Finansieringsmodell </vt:lpstr>
      <vt:lpstr>Midtviken Klimanettverk </vt:lpstr>
      <vt:lpstr>Tusen takk for meg!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Frida-Marie Andestad Elstad</dc:creator>
  <cp:lastModifiedBy>Eivind Grønstad</cp:lastModifiedBy>
  <cp:revision>2</cp:revision>
  <dcterms:created xsi:type="dcterms:W3CDTF">2022-02-02T10:28:31Z</dcterms:created>
  <dcterms:modified xsi:type="dcterms:W3CDTF">2023-04-16T15:02:54Z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31f9ef8-9444-4aee-b673-282240bf708b_Enabled">
    <vt:lpwstr>true</vt:lpwstr>
  </property>
  <property fmtid="{D5CDD505-2E9C-101B-9397-08002B2CF9AE}" pid="3" name="MSIP_Label_531f9ef8-9444-4aee-b673-282240bf708b_SetDate">
    <vt:lpwstr>2022-02-02T10:28:38Z</vt:lpwstr>
  </property>
  <property fmtid="{D5CDD505-2E9C-101B-9397-08002B2CF9AE}" pid="4" name="MSIP_Label_531f9ef8-9444-4aee-b673-282240bf708b_Method">
    <vt:lpwstr>Privileged</vt:lpwstr>
  </property>
  <property fmtid="{D5CDD505-2E9C-101B-9397-08002B2CF9AE}" pid="5" name="MSIP_Label_531f9ef8-9444-4aee-b673-282240bf708b_Name">
    <vt:lpwstr>Åpen - PROD</vt:lpwstr>
  </property>
  <property fmtid="{D5CDD505-2E9C-101B-9397-08002B2CF9AE}" pid="6" name="MSIP_Label_531f9ef8-9444-4aee-b673-282240bf708b_SiteId">
    <vt:lpwstr>3d50ddd4-00a1-4ab7-9788-decf14a8728f</vt:lpwstr>
  </property>
  <property fmtid="{D5CDD505-2E9C-101B-9397-08002B2CF9AE}" pid="7" name="MSIP_Label_531f9ef8-9444-4aee-b673-282240bf708b_ActionId">
    <vt:lpwstr>19cd5a89-8a42-45ab-8175-29abe593d242</vt:lpwstr>
  </property>
  <property fmtid="{D5CDD505-2E9C-101B-9397-08002B2CF9AE}" pid="8" name="MSIP_Label_531f9ef8-9444-4aee-b673-282240bf708b_ContentBits">
    <vt:lpwstr>0</vt:lpwstr>
  </property>
</Properties>
</file>