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76" r:id="rId6"/>
    <p:sldId id="278" r:id="rId7"/>
    <p:sldId id="333" r:id="rId8"/>
    <p:sldId id="334" r:id="rId9"/>
    <p:sldId id="349" r:id="rId10"/>
    <p:sldId id="335" r:id="rId11"/>
    <p:sldId id="337" r:id="rId12"/>
    <p:sldId id="338" r:id="rId13"/>
    <p:sldId id="339" r:id="rId14"/>
    <p:sldId id="348" r:id="rId15"/>
    <p:sldId id="345" r:id="rId16"/>
    <p:sldId id="346" r:id="rId17"/>
    <p:sldId id="347" r:id="rId18"/>
    <p:sldId id="2147199660" r:id="rId19"/>
    <p:sldId id="2147199661" r:id="rId20"/>
    <p:sldId id="2147199662" r:id="rId21"/>
    <p:sldId id="274" r:id="rId22"/>
    <p:sldId id="2147199659" r:id="rId23"/>
    <p:sldId id="2147199696" r:id="rId24"/>
    <p:sldId id="828" r:id="rId25"/>
    <p:sldId id="2147199697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2BF"/>
    <a:srgbClr val="E9E7E7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16A56-D128-44B8-8DBD-3CF228019E4C}" v="8" dt="2023-05-09T08:11:27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 7.5'!$B$6</c:f>
              <c:strCache>
                <c:ptCount val="1"/>
                <c:pt idx="0">
                  <c:v>2021*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 7.5'!$C$5:$H$5</c:f>
              <c:strCache>
                <c:ptCount val="6"/>
                <c:pt idx="0">
                  <c:v>Offentlige tjenester unntatt forsvar</c:v>
                </c:pt>
                <c:pt idx="1">
                  <c:v>Private tjenester</c:v>
                </c:pt>
                <c:pt idx="2">
                  <c:v>Olje- og gassutvinning</c:v>
                </c:pt>
                <c:pt idx="3">
                  <c:v>Industri</c:v>
                </c:pt>
                <c:pt idx="4">
                  <c:v>Varehandel</c:v>
                </c:pt>
                <c:pt idx="5">
                  <c:v>Bygg og anlegg</c:v>
                </c:pt>
              </c:strCache>
            </c:strRef>
          </c:cat>
          <c:val>
            <c:numRef>
              <c:f>'figur 7.5'!$C$6:$H$6</c:f>
              <c:numCache>
                <c:formatCode>0</c:formatCode>
                <c:ptCount val="6"/>
                <c:pt idx="0">
                  <c:v>843.4</c:v>
                </c:pt>
                <c:pt idx="1">
                  <c:v>737.9</c:v>
                </c:pt>
                <c:pt idx="2">
                  <c:v>24.3</c:v>
                </c:pt>
                <c:pt idx="3">
                  <c:v>215.8</c:v>
                </c:pt>
                <c:pt idx="4">
                  <c:v>356.5</c:v>
                </c:pt>
                <c:pt idx="5">
                  <c:v>246.6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D-40A5-89B8-58725279C3E6}"/>
            </c:ext>
          </c:extLst>
        </c:ser>
        <c:ser>
          <c:idx val="1"/>
          <c:order val="1"/>
          <c:tx>
            <c:strRef>
              <c:f>'figur 7.5'!$B$7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 7.5'!$C$5:$H$5</c:f>
              <c:strCache>
                <c:ptCount val="6"/>
                <c:pt idx="0">
                  <c:v>Offentlige tjenester unntatt forsvar</c:v>
                </c:pt>
                <c:pt idx="1">
                  <c:v>Private tjenester</c:v>
                </c:pt>
                <c:pt idx="2">
                  <c:v>Olje- og gassutvinning</c:v>
                </c:pt>
                <c:pt idx="3">
                  <c:v>Industri</c:v>
                </c:pt>
                <c:pt idx="4">
                  <c:v>Varehandel</c:v>
                </c:pt>
                <c:pt idx="5">
                  <c:v>Bygg og anlegg</c:v>
                </c:pt>
              </c:strCache>
            </c:strRef>
          </c:cat>
          <c:val>
            <c:numRef>
              <c:f>'figur 7.5'!$C$7:$H$7</c:f>
              <c:numCache>
                <c:formatCode>0</c:formatCode>
                <c:ptCount val="6"/>
                <c:pt idx="0">
                  <c:v>914.47723014831547</c:v>
                </c:pt>
                <c:pt idx="1">
                  <c:v>830.373836074829</c:v>
                </c:pt>
                <c:pt idx="2">
                  <c:v>17.878205642700195</c:v>
                </c:pt>
                <c:pt idx="3">
                  <c:v>193.955043548584</c:v>
                </c:pt>
                <c:pt idx="4">
                  <c:v>305.07381697082519</c:v>
                </c:pt>
                <c:pt idx="5">
                  <c:v>265.15691741943357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D-40A5-89B8-58725279C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470880"/>
        <c:axId val="1538463808"/>
      </c:barChart>
      <c:catAx>
        <c:axId val="15384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8463808"/>
        <c:crosses val="autoZero"/>
        <c:auto val="1"/>
        <c:lblAlgn val="ctr"/>
        <c:lblOffset val="100"/>
        <c:noMultiLvlLbl val="0"/>
      </c:catAx>
      <c:valAx>
        <c:axId val="153846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84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879634759760674"/>
          <c:y val="4.6243692250463292E-2"/>
          <c:w val="0.35650861549022039"/>
          <c:h val="5.1086626796006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'figur 7.6'!$D$91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'figur 7.6'!$Q$95:$Q$107</c:f>
              <c:strCache>
                <c:ptCount val="13"/>
                <c:pt idx="0">
                  <c:v>2010K4</c:v>
                </c:pt>
                <c:pt idx="1">
                  <c:v>2011K4</c:v>
                </c:pt>
                <c:pt idx="2">
                  <c:v>2012K4</c:v>
                </c:pt>
                <c:pt idx="3">
                  <c:v>2013K4</c:v>
                </c:pt>
                <c:pt idx="4">
                  <c:v>2014K4</c:v>
                </c:pt>
                <c:pt idx="5">
                  <c:v>2015K4</c:v>
                </c:pt>
                <c:pt idx="6">
                  <c:v>2016K4</c:v>
                </c:pt>
                <c:pt idx="7">
                  <c:v>2017K4</c:v>
                </c:pt>
                <c:pt idx="8">
                  <c:v>2018K4</c:v>
                </c:pt>
                <c:pt idx="9">
                  <c:v>2019K4</c:v>
                </c:pt>
                <c:pt idx="10">
                  <c:v>2020K4</c:v>
                </c:pt>
                <c:pt idx="11">
                  <c:v>2021K4</c:v>
                </c:pt>
                <c:pt idx="12">
                  <c:v>2022K3</c:v>
                </c:pt>
              </c:strCache>
            </c:strRef>
          </c:cat>
          <c:val>
            <c:numRef>
              <c:f>'figur 7.6'!$S$95:$S$107</c:f>
              <c:numCache>
                <c:formatCode>0.0</c:formatCode>
                <c:ptCount val="13"/>
                <c:pt idx="0">
                  <c:v>6.3</c:v>
                </c:pt>
                <c:pt idx="1">
                  <c:v>6</c:v>
                </c:pt>
                <c:pt idx="2">
                  <c:v>6.6</c:v>
                </c:pt>
                <c:pt idx="3">
                  <c:v>7.3</c:v>
                </c:pt>
                <c:pt idx="4">
                  <c:v>7.2</c:v>
                </c:pt>
                <c:pt idx="5">
                  <c:v>8.9</c:v>
                </c:pt>
                <c:pt idx="6">
                  <c:v>8.9</c:v>
                </c:pt>
                <c:pt idx="7">
                  <c:v>8.5</c:v>
                </c:pt>
                <c:pt idx="8">
                  <c:v>7.9</c:v>
                </c:pt>
                <c:pt idx="9">
                  <c:v>8.1</c:v>
                </c:pt>
                <c:pt idx="10">
                  <c:v>9</c:v>
                </c:pt>
                <c:pt idx="11" formatCode="General">
                  <c:v>8.3000000000000007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5D-41EB-96DB-A98CAAAB1B99}"/>
            </c:ext>
          </c:extLst>
        </c:ser>
        <c:ser>
          <c:idx val="0"/>
          <c:order val="1"/>
          <c:tx>
            <c:strRef>
              <c:f>'figur 7.6'!$C$91</c:f>
              <c:strCache>
                <c:ptCount val="1"/>
                <c:pt idx="0">
                  <c:v>I 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'figur 7.6'!$Q$95:$Q$107</c:f>
              <c:strCache>
                <c:ptCount val="13"/>
                <c:pt idx="0">
                  <c:v>2010K4</c:v>
                </c:pt>
                <c:pt idx="1">
                  <c:v>2011K4</c:v>
                </c:pt>
                <c:pt idx="2">
                  <c:v>2012K4</c:v>
                </c:pt>
                <c:pt idx="3">
                  <c:v>2013K4</c:v>
                </c:pt>
                <c:pt idx="4">
                  <c:v>2014K4</c:v>
                </c:pt>
                <c:pt idx="5">
                  <c:v>2015K4</c:v>
                </c:pt>
                <c:pt idx="6">
                  <c:v>2016K4</c:v>
                </c:pt>
                <c:pt idx="7">
                  <c:v>2017K4</c:v>
                </c:pt>
                <c:pt idx="8">
                  <c:v>2018K4</c:v>
                </c:pt>
                <c:pt idx="9">
                  <c:v>2019K4</c:v>
                </c:pt>
                <c:pt idx="10">
                  <c:v>2020K4</c:v>
                </c:pt>
                <c:pt idx="11">
                  <c:v>2021K4</c:v>
                </c:pt>
                <c:pt idx="12">
                  <c:v>2022K3</c:v>
                </c:pt>
              </c:strCache>
            </c:strRef>
          </c:cat>
          <c:val>
            <c:numRef>
              <c:f>'figur 7.6'!$R$95:$R$107</c:f>
              <c:numCache>
                <c:formatCode>0.0</c:formatCode>
                <c:ptCount val="13"/>
                <c:pt idx="0">
                  <c:v>3.2</c:v>
                </c:pt>
                <c:pt idx="1">
                  <c:v>3</c:v>
                </c:pt>
                <c:pt idx="2">
                  <c:v>3.1</c:v>
                </c:pt>
                <c:pt idx="3">
                  <c:v>3.2</c:v>
                </c:pt>
                <c:pt idx="4">
                  <c:v>3.4</c:v>
                </c:pt>
                <c:pt idx="5">
                  <c:v>4.2</c:v>
                </c:pt>
                <c:pt idx="6">
                  <c:v>4.3</c:v>
                </c:pt>
                <c:pt idx="7">
                  <c:v>3.7</c:v>
                </c:pt>
                <c:pt idx="8">
                  <c:v>3.5</c:v>
                </c:pt>
                <c:pt idx="9">
                  <c:v>3.7</c:v>
                </c:pt>
                <c:pt idx="10">
                  <c:v>4.5999999999999996</c:v>
                </c:pt>
                <c:pt idx="11" formatCode="General">
                  <c:v>3.4</c:v>
                </c:pt>
                <c:pt idx="12" formatCode="General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5D-41EB-96DB-A98CAAAB1B99}"/>
            </c:ext>
          </c:extLst>
        </c:ser>
        <c:ser>
          <c:idx val="2"/>
          <c:order val="2"/>
          <c:tx>
            <c:strRef>
              <c:f>'figur 7.6'!$E$91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'figur 7.6'!$Q$95:$Q$107</c:f>
              <c:strCache>
                <c:ptCount val="13"/>
                <c:pt idx="0">
                  <c:v>2010K4</c:v>
                </c:pt>
                <c:pt idx="1">
                  <c:v>2011K4</c:v>
                </c:pt>
                <c:pt idx="2">
                  <c:v>2012K4</c:v>
                </c:pt>
                <c:pt idx="3">
                  <c:v>2013K4</c:v>
                </c:pt>
                <c:pt idx="4">
                  <c:v>2014K4</c:v>
                </c:pt>
                <c:pt idx="5">
                  <c:v>2015K4</c:v>
                </c:pt>
                <c:pt idx="6">
                  <c:v>2016K4</c:v>
                </c:pt>
                <c:pt idx="7">
                  <c:v>2017K4</c:v>
                </c:pt>
                <c:pt idx="8">
                  <c:v>2018K4</c:v>
                </c:pt>
                <c:pt idx="9">
                  <c:v>2019K4</c:v>
                </c:pt>
                <c:pt idx="10">
                  <c:v>2020K4</c:v>
                </c:pt>
                <c:pt idx="11">
                  <c:v>2021K4</c:v>
                </c:pt>
                <c:pt idx="12">
                  <c:v>2022K3</c:v>
                </c:pt>
              </c:strCache>
            </c:strRef>
          </c:cat>
          <c:val>
            <c:numRef>
              <c:f>'figur 7.6'!$T$95:$T$107</c:f>
              <c:numCache>
                <c:formatCode>0.0</c:formatCode>
                <c:ptCount val="13"/>
                <c:pt idx="0">
                  <c:v>2.7</c:v>
                </c:pt>
                <c:pt idx="1">
                  <c:v>2.6</c:v>
                </c:pt>
                <c:pt idx="2">
                  <c:v>2.5</c:v>
                </c:pt>
                <c:pt idx="3">
                  <c:v>2.6</c:v>
                </c:pt>
                <c:pt idx="4">
                  <c:v>3.1</c:v>
                </c:pt>
                <c:pt idx="5">
                  <c:v>3.8</c:v>
                </c:pt>
                <c:pt idx="6">
                  <c:v>3.7</c:v>
                </c:pt>
                <c:pt idx="7">
                  <c:v>3.5</c:v>
                </c:pt>
                <c:pt idx="8">
                  <c:v>3.1</c:v>
                </c:pt>
                <c:pt idx="9">
                  <c:v>4</c:v>
                </c:pt>
                <c:pt idx="10">
                  <c:v>4.7</c:v>
                </c:pt>
                <c:pt idx="11" formatCode="General">
                  <c:v>2.8</c:v>
                </c:pt>
                <c:pt idx="12" formatCode="General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5D-41EB-96DB-A98CAAAB1B99}"/>
            </c:ext>
          </c:extLst>
        </c:ser>
        <c:ser>
          <c:idx val="3"/>
          <c:order val="3"/>
          <c:tx>
            <c:strRef>
              <c:f>'figur 7.6'!$F$91</c:f>
              <c:strCache>
                <c:ptCount val="1"/>
                <c:pt idx="0">
                  <c:v>Universitets- og høgskolenivå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'figur 7.6'!$Q$95:$Q$107</c:f>
              <c:strCache>
                <c:ptCount val="13"/>
                <c:pt idx="0">
                  <c:v>2010K4</c:v>
                </c:pt>
                <c:pt idx="1">
                  <c:v>2011K4</c:v>
                </c:pt>
                <c:pt idx="2">
                  <c:v>2012K4</c:v>
                </c:pt>
                <c:pt idx="3">
                  <c:v>2013K4</c:v>
                </c:pt>
                <c:pt idx="4">
                  <c:v>2014K4</c:v>
                </c:pt>
                <c:pt idx="5">
                  <c:v>2015K4</c:v>
                </c:pt>
                <c:pt idx="6">
                  <c:v>2016K4</c:v>
                </c:pt>
                <c:pt idx="7">
                  <c:v>2017K4</c:v>
                </c:pt>
                <c:pt idx="8">
                  <c:v>2018K4</c:v>
                </c:pt>
                <c:pt idx="9">
                  <c:v>2019K4</c:v>
                </c:pt>
                <c:pt idx="10">
                  <c:v>2020K4</c:v>
                </c:pt>
                <c:pt idx="11">
                  <c:v>2021K4</c:v>
                </c:pt>
                <c:pt idx="12">
                  <c:v>2022K3</c:v>
                </c:pt>
              </c:strCache>
            </c:strRef>
          </c:cat>
          <c:val>
            <c:numRef>
              <c:f>'figur 7.6'!$U$95:$U$107</c:f>
              <c:numCache>
                <c:formatCode>0.0</c:formatCode>
                <c:ptCount val="13"/>
                <c:pt idx="0">
                  <c:v>2</c:v>
                </c:pt>
                <c:pt idx="1">
                  <c:v>1.7</c:v>
                </c:pt>
                <c:pt idx="2">
                  <c:v>1.9</c:v>
                </c:pt>
                <c:pt idx="3">
                  <c:v>1.8</c:v>
                </c:pt>
                <c:pt idx="4">
                  <c:v>2.2000000000000002</c:v>
                </c:pt>
                <c:pt idx="5">
                  <c:v>2.6</c:v>
                </c:pt>
                <c:pt idx="6">
                  <c:v>2.9</c:v>
                </c:pt>
                <c:pt idx="7">
                  <c:v>2.1</c:v>
                </c:pt>
                <c:pt idx="8">
                  <c:v>2.1</c:v>
                </c:pt>
                <c:pt idx="9">
                  <c:v>1.9</c:v>
                </c:pt>
                <c:pt idx="10">
                  <c:v>3</c:v>
                </c:pt>
                <c:pt idx="11">
                  <c:v>1.9</c:v>
                </c:pt>
                <c:pt idx="1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5D-41EB-96DB-A98CAAAB1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0438928"/>
        <c:axId val="920439256"/>
      </c:lineChart>
      <c:catAx>
        <c:axId val="92043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0439256"/>
        <c:crosses val="autoZero"/>
        <c:auto val="1"/>
        <c:lblAlgn val="ctr"/>
        <c:lblOffset val="100"/>
        <c:noMultiLvlLbl val="0"/>
      </c:catAx>
      <c:valAx>
        <c:axId val="920439256"/>
        <c:scaling>
          <c:orientation val="minMax"/>
          <c:max val="1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043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aseline="0"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3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67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Sysselsettingsbarometer = andel bedrifter som forventer oppgang minus andel bedrifter som venter nedgang i antall ansatte.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43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4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96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er framskrivinger fra SSB av sysselsettingen etter næring. Dette er riktignok en analyse fra høsten 2020 og der en oppdatering vil komme en gang høsten 2023.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Likevel står hovedfunnene her seg. Det ventes størst vekst i sysselsettingen i tjenesteytende næringer. For offentlig sektor gjelder det særlig helse- og omsorgsnæringen.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ventes færre sysselsatte i oljenæringen, varehandel og industri. For varehandelen skyldes det automatisering og økt netthandel. Nedgangen i industrien skyldes blant annet ringvirkninger fra nedgangen i olje- og gassnæringen, men nedgangen kan bli dempet av at vi venter regionalisering av internasjonale forsyningskjeder.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Kompetansekravene vil øke, og det blir særlig mangel på helsearbeidere på alle utdanningsnivåer, og yrkesfagutdannende, særlig innen helsefag og håndverksfag.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ventes også mangel på IKT-kompetanse, slik vi allerede ser fra </a:t>
            </a:r>
            <a:r>
              <a:rPr lang="nb-NO" sz="9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NAVs</a:t>
            </a: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9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bedriftundersøkelse</a:t>
            </a:r>
            <a:r>
              <a:rPr lang="nb-NO" sz="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og ved at 4 av 5 statlige virksomheter melder om utfordringer med å rekruttere IKT-kompetanse.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2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Oslo </a:t>
            </a:r>
            <a:r>
              <a:rPr lang="nb-NO" sz="90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 kom med en rapport i november 2022 om hvilket kompetansebehov det grønne skiftet vil gi. De identifiserte hvilke yrkesgrupper som særlig vil oppleve økt etterspørsel i forbindelse med det grønne skiftet, og at </a:t>
            </a:r>
            <a:r>
              <a:rPr lang="nb-NO" sz="900" b="0" i="0">
                <a:solidFill>
                  <a:srgbClr val="0F5F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grønne skiftet anslås å øke etterspørselen med 64000 i disse yrkene fram mot 2030. Men usikkerheten er svært stor. Anslaget varierer mellom 13000 (lavt scenario) og 115000 (høyt scenario).</a:t>
            </a:r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900" b="0" i="0">
                <a:solidFill>
                  <a:srgbClr val="0F5F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Blant disse er 50 prosent er håndverksyrker og operatører, 40 prosent er ingeniører og arbeids­ledere og 10 prosent er sivilingeniører og IKT-utviklere.</a:t>
            </a:r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Dette er yrkesgrupper der det allerede mangler arbeidskraft, og det vil bli utfordrende å dekke denne økte etterspørselen.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59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9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BDDE-5338-42FA-9D86-E3A2B4A2AC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0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73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9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58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7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Eksempler på bedrifter og typer bedrifter innen enkelte av næringene.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Bergverksdrift og utvinning: Veidekke, grus- og pukkverk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Trevarer: Bergene Holm, Moelven, sagbruk, snekkerverksteder osv.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Treforedling og grafisk produksjon: trykkerier og bedrifter som driver med grafisk produksjon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Petroleum og kjemiske produkter: </a:t>
            </a:r>
            <a:r>
              <a:rPr lang="nb-NO" b="0" dirty="0" err="1"/>
              <a:t>Curida</a:t>
            </a:r>
            <a:r>
              <a:rPr lang="nb-NO" b="0" dirty="0"/>
              <a:t>, Mapei, bedrifter som driver med gummi og plast osv.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Annen industriproduksjon: bedrifter som driver med betong, sement, stein, glass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Produksjon av elektriske og optiske produkter: bedrifter som produserer elektrotavler, driver med elektronikk, lys som f.eks. Glamox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Personlig tjenesteyting: frisører, begravelsesbyråer, treningsstudioer, idrettslag, kirkelige fellesråd, biblioteker, Norsk Tipping – altså stort sett hummer og kanari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07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30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Årsaken til at det er ulikheter i andelstallene – dvs. summen av «Fikk ikke ansatt noen» og «Ansatt noen med lavere eller annen formell kompetanse» i grafen på forrige side og summen av «Ingen/for få kvalifiserte søkere» og «Annet» i grafen på denne siden – i noen få av næringene, er at svaralternativene innen disse næringene hver for seg gir for små andeler til at de utgjør en andel i grafen på forrige side, men at de utgjør en andel når de slås sammen og andelene beregnes i grafen på denne siden.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19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Estimatet for mangelen innen det enkelte yrke er avrundet til nærmeste 25.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74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FF9A24-B1DF-9643-BF06-6BBBD05F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4" y="1081898"/>
            <a:ext cx="1276416" cy="802594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C6C2BF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077FEBB-66E4-554F-AA5D-47A90AF80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100" y="2973821"/>
            <a:ext cx="1447799" cy="9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0DBACC1-F134-AC42-9E81-C28C97F60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099" y="2135234"/>
            <a:ext cx="1447799" cy="910358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909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180976"/>
            <a:ext cx="11182351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231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A9867CB-9424-6247-AF4B-FFCCA40FF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74921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C30C810-DE10-B745-8CB9-7D254C95F2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4" y="4173253"/>
            <a:ext cx="8763173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6EBA474-9FC2-8545-9569-68B6453E98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B10F5A-6F17-234C-A93E-D1E82D748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4" y="1081898"/>
            <a:ext cx="1276416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3540205"/>
            <a:ext cx="10515600" cy="9262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undertittelen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6666000" cy="1396431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Resultater for Innlandet</a:t>
            </a:r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FCF79D62-0925-5C35-672F-15216C3F0D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019" r="6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Mangelen på arbeidskraft, målt i antall personer (anslagene er avrundet til nærmeste 25). Fordelt på yrker.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EFD4FA2-069A-C2B3-B43A-6ED28160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8" y="1264570"/>
            <a:ext cx="5575792" cy="496828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8825C2C-22CC-3C89-D18C-2F1C1755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20" y="1264570"/>
            <a:ext cx="5430257" cy="496828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AE3E1B4-667C-662C-0871-A1CBA45B095D}"/>
              </a:ext>
            </a:extLst>
          </p:cNvPr>
          <p:cNvSpPr/>
          <p:nvPr/>
        </p:nvSpPr>
        <p:spPr>
          <a:xfrm>
            <a:off x="-102742" y="1068512"/>
            <a:ext cx="6667929" cy="996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228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Mangelen på arbeidskraft, målt i antall personer (anslagene er avrundet til nærmeste 25). Fordelt på næringer.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32CB084-7773-0E4C-8A0D-185FFEB5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70"/>
            <a:ext cx="8262584" cy="49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Sysselsettingsbarometer, fylkene og landet 2022 og 2023 (prosentpoeng)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83C9773-AB40-46C1-2F53-C6F12C84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9"/>
            <a:ext cx="8075078" cy="48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Bedrifter med rekrutteringsproblemer de siste tre månedene, fylkene og landet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5127CAF-7AD2-0619-8E05-76DA60E4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8"/>
            <a:ext cx="8006810" cy="48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Årsaken til rekrutteringsproblemene, fylkene og landet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1FC18CC-94B4-939E-9DE3-37535624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7"/>
            <a:ext cx="8079254" cy="48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364B53A-D020-801F-8698-066AEBBA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Oppsummering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F7604BF-D229-4549-8BAF-E40B87B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b-NO" sz="2600" dirty="0"/>
              <a:t>1 av 4 virksomheter opplever fortsatt rekrutteringsproblemer</a:t>
            </a:r>
          </a:p>
          <a:p>
            <a:r>
              <a:rPr lang="nb-NO" sz="2600" dirty="0"/>
              <a:t>17% velger å ikke ansette noen</a:t>
            </a:r>
          </a:p>
          <a:p>
            <a:r>
              <a:rPr lang="nb-NO" sz="2600" dirty="0"/>
              <a:t>8% velger å ansette noen med lavere kompetanse enn ønsket</a:t>
            </a:r>
          </a:p>
          <a:p>
            <a:r>
              <a:rPr lang="nb-NO" sz="2600" dirty="0"/>
              <a:t>Yrkesgruppene med størst </a:t>
            </a:r>
            <a:r>
              <a:rPr lang="nb-NO" sz="2600"/>
              <a:t>mangel er: </a:t>
            </a:r>
            <a:r>
              <a:rPr lang="nb-NO" sz="2600" dirty="0"/>
              <a:t>helsefagarbeidere, sykepleiere, vernepleiere, tømrere, kokk, revisorer, barnehage og skolefritidsassistenter samt butikk</a:t>
            </a:r>
          </a:p>
          <a:p>
            <a:endParaRPr lang="nb-NO" sz="2600" dirty="0"/>
          </a:p>
        </p:txBody>
      </p:sp>
      <p:pic>
        <p:nvPicPr>
          <p:cNvPr id="6" name="Plassholder for 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BEC6A8D7-0FA1-E892-AAAD-2C5B371D36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553" y="1825625"/>
            <a:ext cx="4122893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0237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F45F088-40D1-CEB2-6234-9575BE14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Klart størst mangel innen helse og omsorg(700 i Innlandet og 13000 på landsbasis)</a:t>
            </a:r>
          </a:p>
          <a:p>
            <a:r>
              <a:rPr lang="nb-NO" dirty="0"/>
              <a:t>Lavere optimisme generelt</a:t>
            </a:r>
          </a:p>
          <a:p>
            <a:r>
              <a:rPr lang="nb-NO" dirty="0"/>
              <a:t>Selv om mangelen på arbeidskraft er lavere enn i 2022 er den fortsatt på et veldig høyt nivå(med unntak av 2022 og 2019 må vi tilbake til 2008)</a:t>
            </a:r>
          </a:p>
          <a:p>
            <a:r>
              <a:rPr lang="nb-NO" dirty="0"/>
              <a:t>Store muligheter for inkludering </a:t>
            </a:r>
          </a:p>
          <a:p>
            <a:r>
              <a:rPr lang="nb-NO" dirty="0"/>
              <a:t>Tverretatlig samarbeid må videreutvikles</a:t>
            </a:r>
          </a:p>
          <a:p>
            <a:r>
              <a:rPr lang="nb-NO" dirty="0"/>
              <a:t>Samarbeidet med bransjeorganisasjonene må videreutvikles</a:t>
            </a:r>
          </a:p>
          <a:p>
            <a:r>
              <a:rPr lang="nb-NO" dirty="0"/>
              <a:t>Virksomhetene er våre viktigste samarbeidspartnere!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bilde 5" descr="Et bilde som inneholder himmel, utendørs, tre, plante&#10;&#10;Automatisk generert beskrivelse">
            <a:extLst>
              <a:ext uri="{FF2B5EF4-FFF2-40B4-BE49-F238E27FC236}">
                <a16:creationId xmlns:a16="http://schemas.microsoft.com/office/drawing/2014/main" id="{DBC1F259-D208-DE30-628C-D849C66FDA4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20579" r="20579"/>
          <a:stretch>
            <a:fillRect/>
          </a:stretch>
        </p:blipFill>
        <p:spPr/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A1637F12-4697-1273-47C6-0745CF63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</p:spTree>
    <p:extLst>
      <p:ext uri="{BB962C8B-B14F-4D97-AF65-F5344CB8AC3E}">
        <p14:creationId xmlns:p14="http://schemas.microsoft.com/office/powerpoint/2010/main" val="211336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88F3EBD-60EB-A282-7F43-CC3B81C25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CE129FD-66CD-1D0E-2613-A0CEA90D7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Kort om Omverdensanalyse og elevtall  </a:t>
            </a:r>
          </a:p>
        </p:txBody>
      </p:sp>
    </p:spTree>
    <p:extLst>
      <p:ext uri="{BB962C8B-B14F-4D97-AF65-F5344CB8AC3E}">
        <p14:creationId xmlns:p14="http://schemas.microsoft.com/office/powerpoint/2010/main" val="66309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2A213-7FB4-C547-906D-0964F8F2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4833395" cy="5024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000" noProof="0" dirty="0"/>
              <a:t>Størst vekst i tjenesteytende næringer i privat og offentlig sektor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000" noProof="0" dirty="0"/>
          </a:p>
          <a:p>
            <a:pPr>
              <a:lnSpc>
                <a:spcPct val="100000"/>
              </a:lnSpc>
            </a:pPr>
            <a:r>
              <a:rPr lang="nb-NO" sz="2000" noProof="0" dirty="0"/>
              <a:t>Færre sysselsatte i oljenæringen, varehandel og (mer usikkert) industri</a:t>
            </a:r>
          </a:p>
          <a:p>
            <a:pPr>
              <a:lnSpc>
                <a:spcPct val="100000"/>
              </a:lnSpc>
            </a:pPr>
            <a:endParaRPr lang="nb-NO" sz="2000" noProof="0" dirty="0"/>
          </a:p>
          <a:p>
            <a:pPr>
              <a:lnSpc>
                <a:spcPct val="100000"/>
              </a:lnSpc>
            </a:pPr>
            <a:r>
              <a:rPr lang="nb-NO" sz="2000" noProof="0" dirty="0"/>
              <a:t>Økte kompetansekrav</a:t>
            </a:r>
          </a:p>
          <a:p>
            <a:pPr marL="0" lvl="0" indent="0">
              <a:lnSpc>
                <a:spcPct val="100000"/>
              </a:lnSpc>
              <a:buClr>
                <a:srgbClr val="C30000"/>
              </a:buClr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buClr>
                <a:srgbClr val="C30000"/>
              </a:buClr>
            </a:pPr>
            <a:r>
              <a:rPr lang="nb-NO" sz="2000" dirty="0">
                <a:solidFill>
                  <a:srgbClr val="000000"/>
                </a:solidFill>
              </a:rPr>
              <a:t>Stor mangel på</a:t>
            </a:r>
          </a:p>
          <a:p>
            <a:pPr lvl="1">
              <a:lnSpc>
                <a:spcPct val="100000"/>
              </a:lnSpc>
              <a:buClr>
                <a:srgbClr val="C30000"/>
              </a:buClr>
            </a:pPr>
            <a:r>
              <a:rPr lang="nb-NO" sz="1600" dirty="0">
                <a:solidFill>
                  <a:srgbClr val="000000"/>
                </a:solidFill>
              </a:rPr>
              <a:t>Helsearbeidere på alle utdanningsnivåer</a:t>
            </a:r>
          </a:p>
          <a:p>
            <a:pPr lvl="1">
              <a:lnSpc>
                <a:spcPct val="100000"/>
              </a:lnSpc>
              <a:buClr>
                <a:srgbClr val="C30000"/>
              </a:buClr>
            </a:pPr>
            <a:r>
              <a:rPr lang="nb-NO" sz="1600" dirty="0">
                <a:solidFill>
                  <a:srgbClr val="000000"/>
                </a:solidFill>
              </a:rPr>
              <a:t>Yrkesfagutdannede – spesielt innen helsefag og håndverksfag</a:t>
            </a:r>
          </a:p>
          <a:p>
            <a:pPr lvl="1">
              <a:lnSpc>
                <a:spcPct val="100000"/>
              </a:lnSpc>
              <a:buClr>
                <a:srgbClr val="C30000"/>
              </a:buClr>
            </a:pPr>
            <a:r>
              <a:rPr lang="nb-NO" sz="1600" dirty="0">
                <a:solidFill>
                  <a:srgbClr val="000000"/>
                </a:solidFill>
              </a:rPr>
              <a:t>IKT-kompetanse</a:t>
            </a:r>
          </a:p>
          <a:p>
            <a:pPr>
              <a:lnSpc>
                <a:spcPct val="170000"/>
              </a:lnSpc>
            </a:pPr>
            <a:endParaRPr lang="nb-NO" sz="2400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0A9662-B78F-3C42-B68B-BF9094B0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8550349" cy="1072080"/>
          </a:xfrm>
        </p:spPr>
        <p:txBody>
          <a:bodyPr/>
          <a:lstStyle/>
          <a:p>
            <a:r>
              <a:rPr lang="nb-NO" noProof="0"/>
              <a:t>Næringssammensetningen vil endre seg</a:t>
            </a:r>
          </a:p>
        </p:txBody>
      </p:sp>
      <p:sp>
        <p:nvSpPr>
          <p:cNvPr id="8" name="TekstSylinder 8">
            <a:extLst>
              <a:ext uri="{FF2B5EF4-FFF2-40B4-BE49-F238E27FC236}">
                <a16:creationId xmlns:a16="http://schemas.microsoft.com/office/drawing/2014/main" id="{40F1CDB7-2450-4D47-904E-D47CF5373B95}"/>
              </a:ext>
            </a:extLst>
          </p:cNvPr>
          <p:cNvSpPr txBox="1"/>
          <p:nvPr/>
        </p:nvSpPr>
        <p:spPr>
          <a:xfrm>
            <a:off x="9325956" y="6211669"/>
            <a:ext cx="292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Gjelder 2019 for private tjenester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>
              <a:solidFill>
                <a:srgbClr val="3E3832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Kilde: SSB (Cappelen m.fl. 2020)</a:t>
            </a:r>
          </a:p>
        </p:txBody>
      </p:sp>
      <p:sp>
        <p:nvSpPr>
          <p:cNvPr id="9" name="TekstSylinder 9">
            <a:extLst>
              <a:ext uri="{FF2B5EF4-FFF2-40B4-BE49-F238E27FC236}">
                <a16:creationId xmlns:a16="http://schemas.microsoft.com/office/drawing/2014/main" id="{A2EAA18F-67D3-714F-AF0A-E05C744C7EB6}"/>
              </a:ext>
            </a:extLst>
          </p:cNvPr>
          <p:cNvSpPr txBox="1"/>
          <p:nvPr/>
        </p:nvSpPr>
        <p:spPr>
          <a:xfrm>
            <a:off x="7013986" y="1520776"/>
            <a:ext cx="433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Sysselsetting etter næring. Tusen personer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5DE6F6E-E2D3-C0BC-83D3-CE4714E51F53}"/>
              </a:ext>
            </a:extLst>
          </p:cNvPr>
          <p:cNvGraphicFramePr>
            <a:graphicFrameLocks/>
          </p:cNvGraphicFramePr>
          <p:nvPr/>
        </p:nvGraphicFramePr>
        <p:xfrm>
          <a:off x="6096000" y="1859329"/>
          <a:ext cx="5786438" cy="499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8EC68D19-97E2-00ED-15DD-1466CBE0557B}"/>
              </a:ext>
            </a:extLst>
          </p:cNvPr>
          <p:cNvSpPr/>
          <p:nvPr/>
        </p:nvSpPr>
        <p:spPr>
          <a:xfrm>
            <a:off x="945222" y="4756936"/>
            <a:ext cx="4561725" cy="18219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85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A9C9B0F-55DA-8129-88DC-03B40AF8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3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>
                <a:latin typeface="Arial"/>
                <a:cs typeface="Arial"/>
              </a:rPr>
              <a:t>Særlig sentrale hoved-yrkesgrupper</a:t>
            </a:r>
            <a:endParaRPr lang="nb-NO" b="1"/>
          </a:p>
          <a:p>
            <a:r>
              <a:rPr lang="nb-NO" sz="2400">
                <a:latin typeface="Arial"/>
                <a:cs typeface="Arial"/>
              </a:rPr>
              <a:t>Håndverksyrker og operatører (50 %)</a:t>
            </a:r>
          </a:p>
          <a:p>
            <a:r>
              <a:rPr lang="nb-NO" sz="2400">
                <a:latin typeface="Arial"/>
                <a:cs typeface="Arial"/>
              </a:rPr>
              <a:t>Ingeniører og arbeidsledere (40 %)</a:t>
            </a:r>
          </a:p>
          <a:p>
            <a:r>
              <a:rPr lang="nb-NO" sz="2400">
                <a:latin typeface="Arial"/>
                <a:cs typeface="Arial"/>
              </a:rPr>
              <a:t>Sivilingeniører og IT-utviklere (10 %)</a:t>
            </a:r>
          </a:p>
          <a:p>
            <a:endParaRPr lang="nb-NO"/>
          </a:p>
          <a:p>
            <a:pPr marL="0" indent="0">
              <a:buNone/>
            </a:pPr>
            <a:r>
              <a:rPr lang="nb-NO" b="1">
                <a:latin typeface="Arial"/>
                <a:cs typeface="Arial"/>
              </a:rPr>
              <a:t>Hovedscenario</a:t>
            </a:r>
          </a:p>
          <a:p>
            <a:pPr lvl="1"/>
            <a:r>
              <a:rPr lang="nb-NO">
                <a:latin typeface="Arial"/>
                <a:cs typeface="Arial"/>
              </a:rPr>
              <a:t>Etterspørselen etter disse yrkene øker med 64 000 i 2030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1A267D6-5357-32C9-D4C1-19BF5DD6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 grønne skiftet – kompetansebehov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B0CE3A-2303-EA61-002C-CA762EFC8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261" y="751484"/>
            <a:ext cx="4070223" cy="56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Utvalgsundersøkelse der bedriftene i utvalget er trukket slik at det er tilfeldig og representativt</a:t>
            </a:r>
          </a:p>
          <a:p>
            <a:r>
              <a:rPr lang="nb-NO" sz="2000" dirty="0"/>
              <a:t>Undersøkelsen gir et øyeblikksbilde siden tidshorisonten kun er ett år frem i tid og tre måneder tilbake i tid</a:t>
            </a:r>
          </a:p>
          <a:p>
            <a:r>
              <a:rPr lang="nb-NO" sz="2000" dirty="0"/>
              <a:t>Kartlegger</a:t>
            </a:r>
          </a:p>
          <a:p>
            <a:pPr lvl="1"/>
            <a:r>
              <a:rPr lang="nb-NO" sz="1800" dirty="0"/>
              <a:t>bemanningsbehov</a:t>
            </a:r>
          </a:p>
          <a:p>
            <a:pPr lvl="1"/>
            <a:r>
              <a:rPr lang="nb-NO" sz="1800" dirty="0"/>
              <a:t>etterspørsel etter arbeidskraft</a:t>
            </a:r>
          </a:p>
          <a:p>
            <a:pPr lvl="1"/>
            <a:r>
              <a:rPr lang="nb-NO" sz="1800" dirty="0"/>
              <a:t>mangelen på arbeidskraft – yrkes- og næringsoversikt</a:t>
            </a:r>
          </a:p>
          <a:p>
            <a:pPr lvl="1"/>
            <a:r>
              <a:rPr lang="nb-NO" sz="1800" dirty="0"/>
              <a:t>årsaker til mangelen på arbeidskraft</a:t>
            </a:r>
          </a:p>
          <a:p>
            <a:r>
              <a:rPr lang="nb-NO" sz="2000" dirty="0"/>
              <a:t>Utvalget besto av 1174 bedrifter – 1104 har besvart undersøkelsen</a:t>
            </a:r>
          </a:p>
          <a:p>
            <a:r>
              <a:rPr lang="nb-NO" sz="2000" dirty="0"/>
              <a:t>Svarprosenten ble da 94% i Innlandet</a:t>
            </a:r>
          </a:p>
          <a:p>
            <a:endParaRPr lang="nb-NO" sz="22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Bedriftsundersøkelsen 2023</a:t>
            </a:r>
          </a:p>
        </p:txBody>
      </p:sp>
    </p:spTree>
    <p:extLst>
      <p:ext uri="{BB962C8B-B14F-4D97-AF65-F5344CB8AC3E}">
        <p14:creationId xmlns:p14="http://schemas.microsoft.com/office/powerpoint/2010/main" val="90023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D42E-9090-B946-BB30-39F111CA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Mer enn 1 av 5 fullfører ikke videregående skole</a:t>
            </a:r>
            <a:br>
              <a:rPr lang="nb-NO" noProof="0"/>
            </a:br>
            <a:endParaRPr lang="nb-NO" sz="16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07FEF-3C7D-0947-8A9D-EDA94649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013" y="1551979"/>
            <a:ext cx="6515079" cy="12567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000" noProof="0"/>
              <a:t>Frafallsandelen har gått ned</a:t>
            </a:r>
          </a:p>
          <a:p>
            <a:pPr>
              <a:lnSpc>
                <a:spcPct val="150000"/>
              </a:lnSpc>
            </a:pPr>
            <a:r>
              <a:rPr lang="nb-NO" sz="2000" noProof="0"/>
              <a:t>Ledigheten klart høyest blant ufaglærte:</a:t>
            </a:r>
          </a:p>
        </p:txBody>
      </p:sp>
      <p:pic>
        <p:nvPicPr>
          <p:cNvPr id="5" name="Bilde 13">
            <a:extLst>
              <a:ext uri="{FF2B5EF4-FFF2-40B4-BE49-F238E27FC236}">
                <a16:creationId xmlns:a16="http://schemas.microsoft.com/office/drawing/2014/main" id="{797EAA9A-6823-0E49-807B-67E20228D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245" y="1551979"/>
            <a:ext cx="4680345" cy="4680000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6" name="TekstSylinder 6">
            <a:extLst>
              <a:ext uri="{FF2B5EF4-FFF2-40B4-BE49-F238E27FC236}">
                <a16:creationId xmlns:a16="http://schemas.microsoft.com/office/drawing/2014/main" id="{87337F77-8394-424C-BE48-2CF0431D683A}"/>
              </a:ext>
            </a:extLst>
          </p:cNvPr>
          <p:cNvSpPr txBox="1"/>
          <p:nvPr/>
        </p:nvSpPr>
        <p:spPr>
          <a:xfrm>
            <a:off x="10071278" y="6642556"/>
            <a:ext cx="2120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Foto: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Colourbox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stSylinder 17">
            <a:extLst>
              <a:ext uri="{FF2B5EF4-FFF2-40B4-BE49-F238E27FC236}">
                <a16:creationId xmlns:a16="http://schemas.microsoft.com/office/drawing/2014/main" id="{3406733C-048A-3940-A620-4F774ACFFDB0}"/>
              </a:ext>
            </a:extLst>
          </p:cNvPr>
          <p:cNvSpPr txBox="1"/>
          <p:nvPr/>
        </p:nvSpPr>
        <p:spPr>
          <a:xfrm>
            <a:off x="5136829" y="6376173"/>
            <a:ext cx="1013044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33" b="1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Kilde:</a:t>
            </a:r>
            <a:r>
              <a:rPr kumimoji="0" lang="nb-NO" sz="933" b="0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SSB</a:t>
            </a:r>
          </a:p>
        </p:txBody>
      </p:sp>
      <p:sp>
        <p:nvSpPr>
          <p:cNvPr id="12" name="TekstSylinder 1">
            <a:extLst>
              <a:ext uri="{FF2B5EF4-FFF2-40B4-BE49-F238E27FC236}">
                <a16:creationId xmlns:a16="http://schemas.microsoft.com/office/drawing/2014/main" id="{85C0778A-5ECB-F549-B098-D372E737F9AF}"/>
              </a:ext>
            </a:extLst>
          </p:cNvPr>
          <p:cNvSpPr txBox="1"/>
          <p:nvPr/>
        </p:nvSpPr>
        <p:spPr>
          <a:xfrm>
            <a:off x="1048745" y="2867189"/>
            <a:ext cx="437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Arbeidsledighet, etter utdanningsnivå.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 i prosent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4A7F48-AAF4-47FD-B93D-D9623088550E}"/>
              </a:ext>
            </a:extLst>
          </p:cNvPr>
          <p:cNvGraphicFramePr>
            <a:graphicFrameLocks/>
          </p:cNvGraphicFramePr>
          <p:nvPr/>
        </p:nvGraphicFramePr>
        <p:xfrm>
          <a:off x="838200" y="3429000"/>
          <a:ext cx="6046076" cy="335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69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996616F-344E-4A2E-8C08-5A2EB915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213" y="1422457"/>
            <a:ext cx="6359262" cy="411814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Estimatet for elevtallsutvikling i aldersgruppen 16-18 år (GSI-tall):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b-N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b-NO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b-N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b-NO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b-N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ragerø, Arbeidsliv | Anneline (26): – Vi må ha flere jenter i bygg-og  anleggsbransjen">
            <a:extLst>
              <a:ext uri="{FF2B5EF4-FFF2-40B4-BE49-F238E27FC236}">
                <a16:creationId xmlns:a16="http://schemas.microsoft.com/office/drawing/2014/main" id="{E422FABC-4413-4B7F-BA56-CE3FDC9EC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r="9840"/>
          <a:stretch/>
        </p:blipFill>
        <p:spPr bwMode="auto">
          <a:xfrm>
            <a:off x="0" y="0"/>
            <a:ext cx="4841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tel 4">
            <a:extLst>
              <a:ext uri="{FF2B5EF4-FFF2-40B4-BE49-F238E27FC236}">
                <a16:creationId xmlns:a16="http://schemas.microsoft.com/office/drawing/2014/main" id="{836428F8-F6C1-471A-AEDA-2CA0921E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213" y="302889"/>
            <a:ext cx="6359262" cy="1119568"/>
          </a:xfrm>
        </p:spPr>
        <p:txBody>
          <a:bodyPr>
            <a:normAutofit/>
          </a:bodyPr>
          <a:lstStyle/>
          <a:p>
            <a:pPr defTabSz="685800"/>
            <a:r>
              <a:rPr lang="nb-NO" sz="2800" b="1" dirty="0"/>
              <a:t>Elevtallsutvikling forsterker mangelen på faglært arbeidskraft </a:t>
            </a:r>
            <a:br>
              <a:rPr lang="nb-NO" sz="2800" b="1" dirty="0"/>
            </a:br>
            <a:r>
              <a:rPr lang="nb-NO" sz="1800" i="1" dirty="0"/>
              <a:t>Fylkestall totalt</a:t>
            </a:r>
            <a:endParaRPr lang="nb-NO" sz="2800" i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798C56-67AD-4013-B04E-81CA8501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33" y="2113005"/>
            <a:ext cx="6800164" cy="35172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62F70E5-B86F-4288-8D0C-0900BCD6AFE7}"/>
              </a:ext>
            </a:extLst>
          </p:cNvPr>
          <p:cNvSpPr txBox="1"/>
          <p:nvPr/>
        </p:nvSpPr>
        <p:spPr>
          <a:xfrm>
            <a:off x="6096000" y="3945747"/>
            <a:ext cx="239781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Nedgang på 1854 ungdommer  </a:t>
            </a:r>
          </a:p>
        </p:txBody>
      </p:sp>
    </p:spTree>
    <p:extLst>
      <p:ext uri="{BB962C8B-B14F-4D97-AF65-F5344CB8AC3E}">
        <p14:creationId xmlns:p14="http://schemas.microsoft.com/office/powerpoint/2010/main" val="3807494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7B6328-0433-92A2-A797-E2A769D8C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Thor-Arne Olsen og Stein Engebråten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01F42AB-4A99-6592-3E1E-DD0209225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315162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38200" y="1699925"/>
            <a:ext cx="10515600" cy="44770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 dirty="0"/>
              <a:t>Hvor mange ansatte er det i virksomheten i dag?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Hvor mange ansatte venter dere å ha om ett år?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Har virksomheten de siste tre månedene forsøkt å rekruttere inn personer uten å få tak i rett/ønsket kompetanse?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Hva skyldes dette?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Innen hvilke yrker har dere forsøkt å rekruttere inn personer uten å få tak i rett/ønsket kompetanse, og hvor mange stillinger dreier det seg om?</a:t>
            </a:r>
          </a:p>
          <a:p>
            <a:pPr marL="457200" indent="-457200">
              <a:buFont typeface="+mj-lt"/>
              <a:buAutoNum type="arabicPeriod"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Spørsmål 2, 3 og 4 hadde svaralternativer</a:t>
            </a:r>
          </a:p>
          <a:p>
            <a:pPr marL="0" indent="0">
              <a:buNone/>
            </a:pPr>
            <a:r>
              <a:rPr lang="nb-NO" sz="2000" dirty="0"/>
              <a:t>Spørsmål 5 hadde kobling til en database med yrkeskoder og yrkesbetegnelser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Bedriftsundersøkelsen 2023 – spørsmålene</a:t>
            </a:r>
          </a:p>
        </p:txBody>
      </p:sp>
    </p:spTree>
    <p:extLst>
      <p:ext uri="{BB962C8B-B14F-4D97-AF65-F5344CB8AC3E}">
        <p14:creationId xmlns:p14="http://schemas.microsoft.com/office/powerpoint/2010/main" val="295993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Antall og andel sysselsatte med arbeidssted i Innlandet, fordelt på næringer,</a:t>
            </a:r>
            <a:br>
              <a:rPr lang="nb-NO" sz="2000" dirty="0"/>
            </a:br>
            <a:r>
              <a:rPr lang="nb-NO" sz="2000" dirty="0"/>
              <a:t>per 4. kvartal 2022 (totalt antall sysselsatte var 173 965)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B6400A0-9EBF-9C4E-266A-3993B634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9"/>
            <a:ext cx="8152233" cy="48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Forventet arbeidskraftbehov det kommende året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888815F-DF62-60A7-CBB8-3B08C428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7"/>
            <a:ext cx="7565006" cy="45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Forventet arbeidskraftbehov det kommende året, fordelt på region (andel bedrifter i prosent)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155CBA-D0CE-3E0C-1700-BB9F02D3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7"/>
            <a:ext cx="8185946" cy="48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Forventet arbeidskraftbehov fordelt på næring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AC86CA6-2707-F4BA-A86F-F8B6CAB5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9"/>
            <a:ext cx="8321491" cy="49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Bedrifter med rekrutteringsproblemer de siste tre månedene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0C7EF8-2D7A-5FCB-2A3F-FEA3F353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69"/>
            <a:ext cx="8305044" cy="499020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AE28EA2-227F-5BBA-2E96-D8EB81D6ADA8}"/>
              </a:ext>
            </a:extLst>
          </p:cNvPr>
          <p:cNvSpPr/>
          <p:nvPr/>
        </p:nvSpPr>
        <p:spPr>
          <a:xfrm>
            <a:off x="3349374" y="1695236"/>
            <a:ext cx="4777483" cy="34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C75477-A451-50FD-88EE-3A77D51ADF3B}"/>
              </a:ext>
            </a:extLst>
          </p:cNvPr>
          <p:cNvSpPr/>
          <p:nvPr/>
        </p:nvSpPr>
        <p:spPr>
          <a:xfrm>
            <a:off x="2917861" y="2866491"/>
            <a:ext cx="4479531" cy="34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E5F950-06F1-FD2C-166B-141182163A1F}"/>
              </a:ext>
            </a:extLst>
          </p:cNvPr>
          <p:cNvSpPr/>
          <p:nvPr/>
        </p:nvSpPr>
        <p:spPr>
          <a:xfrm>
            <a:off x="2917862" y="3429000"/>
            <a:ext cx="4479530" cy="34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00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5134" y="180976"/>
            <a:ext cx="9822043" cy="1083593"/>
          </a:xfrm>
        </p:spPr>
        <p:txBody>
          <a:bodyPr>
            <a:normAutofit/>
          </a:bodyPr>
          <a:lstStyle/>
          <a:p>
            <a:r>
              <a:rPr lang="nb-NO" dirty="0"/>
              <a:t>Bedriftsundersøkelsen 2023</a:t>
            </a:r>
            <a:br>
              <a:rPr lang="nb-NO" dirty="0"/>
            </a:br>
            <a:r>
              <a:rPr lang="nb-NO" sz="2000" dirty="0"/>
              <a:t>– Årsaken til rekrutteringsproblemene (andel bedrifter i prosent)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392EA65-5CA4-5C20-9C8D-95E8B4356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34" y="1264570"/>
            <a:ext cx="8212329" cy="493095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9E64BDF-437E-403C-D791-5FB6AD5D1850}"/>
              </a:ext>
            </a:extLst>
          </p:cNvPr>
          <p:cNvSpPr/>
          <p:nvPr/>
        </p:nvSpPr>
        <p:spPr>
          <a:xfrm>
            <a:off x="3411020" y="1643865"/>
            <a:ext cx="4541178" cy="400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850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1226E5C7-05C8-48DF-9226-102A93CA6132}" vid="{52A5D9B9-4A02-46DD-9821-130642CABA5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7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54B6D"/>
    </a:accent1>
    <a:accent2>
      <a:srgbClr val="66CBEC"/>
    </a:accent2>
    <a:accent3>
      <a:srgbClr val="B90000"/>
    </a:accent3>
    <a:accent4>
      <a:srgbClr val="FF9100"/>
    </a:accent4>
    <a:accent5>
      <a:srgbClr val="F2D26A"/>
    </a:accent5>
    <a:accent6>
      <a:srgbClr val="A2AD00"/>
    </a:accent6>
    <a:hlink>
      <a:srgbClr val="06893A"/>
    </a:hlink>
    <a:folHlink>
      <a:srgbClr val="B7B1A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råpe">
    <a:fillStyleLst>
      <a:solidFill>
        <a:schemeClr val="phClr"/>
      </a:solidFill>
      <a:solidFill>
        <a:schemeClr val="phClr">
          <a:tint val="69000"/>
          <a:satMod val="105000"/>
          <a:lumMod val="110000"/>
        </a:schemeClr>
      </a:solidFill>
      <a:gradFill rotWithShape="1">
        <a:gsLst>
          <a:gs pos="0">
            <a:schemeClr val="phClr">
              <a:tint val="94000"/>
              <a:satMod val="100000"/>
              <a:lumMod val="108000"/>
            </a:schemeClr>
          </a:gs>
          <a:gs pos="50000">
            <a:schemeClr val="phClr">
              <a:tint val="98000"/>
              <a:shade val="100000"/>
              <a:satMod val="100000"/>
              <a:lumMod val="100000"/>
            </a:schemeClr>
          </a:gs>
          <a:gs pos="100000">
            <a:schemeClr val="phClr">
              <a:shade val="72000"/>
              <a:satMod val="12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60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</a:effectStyle>
      <a:effectStyle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100000"/>
              <a:hueMod val="130000"/>
              <a:satMod val="150000"/>
              <a:lumMod val="112000"/>
            </a:schemeClr>
          </a:gs>
          <a:gs pos="100000">
            <a:schemeClr val="phClr">
              <a:shade val="92000"/>
              <a:satMod val="140000"/>
              <a:lumMod val="11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7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54B6D"/>
    </a:accent1>
    <a:accent2>
      <a:srgbClr val="66CBEC"/>
    </a:accent2>
    <a:accent3>
      <a:srgbClr val="B90000"/>
    </a:accent3>
    <a:accent4>
      <a:srgbClr val="FF9100"/>
    </a:accent4>
    <a:accent5>
      <a:srgbClr val="F2D26A"/>
    </a:accent5>
    <a:accent6>
      <a:srgbClr val="A2AD00"/>
    </a:accent6>
    <a:hlink>
      <a:srgbClr val="06893A"/>
    </a:hlink>
    <a:folHlink>
      <a:srgbClr val="B7B1A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råpe">
    <a:fillStyleLst>
      <a:solidFill>
        <a:schemeClr val="phClr"/>
      </a:solidFill>
      <a:solidFill>
        <a:schemeClr val="phClr">
          <a:tint val="69000"/>
          <a:satMod val="105000"/>
          <a:lumMod val="110000"/>
        </a:schemeClr>
      </a:solidFill>
      <a:gradFill rotWithShape="1">
        <a:gsLst>
          <a:gs pos="0">
            <a:schemeClr val="phClr">
              <a:tint val="94000"/>
              <a:satMod val="100000"/>
              <a:lumMod val="108000"/>
            </a:schemeClr>
          </a:gs>
          <a:gs pos="50000">
            <a:schemeClr val="phClr">
              <a:tint val="98000"/>
              <a:shade val="100000"/>
              <a:satMod val="100000"/>
              <a:lumMod val="100000"/>
            </a:schemeClr>
          </a:gs>
          <a:gs pos="100000">
            <a:schemeClr val="phClr">
              <a:shade val="72000"/>
              <a:satMod val="120000"/>
              <a:lumMod val="10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>
            <a:shade val="60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</a:effectStyle>
      <a:effectStyle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100000"/>
              <a:hueMod val="130000"/>
              <a:satMod val="150000"/>
              <a:lumMod val="112000"/>
            </a:schemeClr>
          </a:gs>
          <a:gs pos="100000">
            <a:schemeClr val="phClr">
              <a:shade val="92000"/>
              <a:satMod val="140000"/>
              <a:lumMod val="11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EEBD88777A047944760789BF19266" ma:contentTypeVersion="13" ma:contentTypeDescription="Create a new document." ma:contentTypeScope="" ma:versionID="8889ff628fcb3fb12807b8d3a49ad86d">
  <xsd:schema xmlns:xsd="http://www.w3.org/2001/XMLSchema" xmlns:xs="http://www.w3.org/2001/XMLSchema" xmlns:p="http://schemas.microsoft.com/office/2006/metadata/properties" xmlns:ns3="75144583-e6f5-43ff-85a7-f877c17dbd8d" xmlns:ns4="3f0d8de9-3086-4b4f-ab0e-647beff31ae0" targetNamespace="http://schemas.microsoft.com/office/2006/metadata/properties" ma:root="true" ma:fieldsID="0124f5702be6fcc0e245e48d1fa3ecf3" ns3:_="" ns4:_="">
    <xsd:import namespace="75144583-e6f5-43ff-85a7-f877c17dbd8d"/>
    <xsd:import namespace="3f0d8de9-3086-4b4f-ab0e-647beff31a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44583-e6f5-43ff-85a7-f877c17db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d8de9-3086-4b4f-ab0e-647beff31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144583-e6f5-43ff-85a7-f877c17dbd8d"/>
    <ds:schemaRef ds:uri="http://purl.org/dc/elements/1.1/"/>
    <ds:schemaRef ds:uri="http://schemas.microsoft.com/office/2006/metadata/properties"/>
    <ds:schemaRef ds:uri="3f0d8de9-3086-4b4f-ab0e-647beff31ae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888903-05CA-4C1F-AA9D-DEC7B5BD9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44583-e6f5-43ff-85a7-f877c17dbd8d"/>
    <ds:schemaRef ds:uri="3f0d8de9-3086-4b4f-ab0e-647beff31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1233</Words>
  <Application>Microsoft Office PowerPoint</Application>
  <PresentationFormat>Widescreen</PresentationFormat>
  <Paragraphs>122</Paragraphs>
  <Slides>22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Segoe UI</vt:lpstr>
      <vt:lpstr>Office-tema</vt:lpstr>
      <vt:lpstr>Bedriftsundersøkelsen 2023</vt:lpstr>
      <vt:lpstr>Bedriftsundersøkelsen 2023</vt:lpstr>
      <vt:lpstr>Bedriftsundersøkelsen 2023 – spørsmålene</vt:lpstr>
      <vt:lpstr>Bedriftsundersøkelsen 2023 – Antall og andel sysselsatte med arbeidssted i Innlandet, fordelt på næringer, per 4. kvartal 2022 (totalt antall sysselsatte var 173 965)</vt:lpstr>
      <vt:lpstr>Bedriftsundersøkelsen 2023 – Forventet arbeidskraftbehov det kommende året (andel bedrifter i prosent)</vt:lpstr>
      <vt:lpstr>Bedriftsundersøkelsen 2023 – Forventet arbeidskraftbehov det kommende året, fordelt på region (andel bedrifter i prosent)</vt:lpstr>
      <vt:lpstr>Bedriftsundersøkelsen 2023 – Forventet arbeidskraftbehov fordelt på næring (andel bedrifter i prosent)</vt:lpstr>
      <vt:lpstr>Bedriftsundersøkelsen 2023 – Bedrifter med rekrutteringsproblemer de siste tre månedene (andel bedrifter i prosent)</vt:lpstr>
      <vt:lpstr>Bedriftsundersøkelsen 2023 – Årsaken til rekrutteringsproblemene (andel bedrifter i prosent)</vt:lpstr>
      <vt:lpstr>Bedriftsundersøkelsen 2023 – Mangelen på arbeidskraft, målt i antall personer (anslagene er avrundet til nærmeste 25). Fordelt på yrker.</vt:lpstr>
      <vt:lpstr>Bedriftsundersøkelsen 2023 – Mangelen på arbeidskraft, målt i antall personer (anslagene er avrundet til nærmeste 25). Fordelt på næringer.</vt:lpstr>
      <vt:lpstr>Bedriftsundersøkelsen 2023 – Sysselsettingsbarometer, fylkene og landet 2022 og 2023 (prosentpoeng)</vt:lpstr>
      <vt:lpstr>Bedriftsundersøkelsen 2023 – Bedrifter med rekrutteringsproblemer de siste tre månedene, fylkene og landet (andel bedrifter i prosent)</vt:lpstr>
      <vt:lpstr>Bedriftsundersøkelsen 2023 – Årsaken til rekrutteringsproblemene, fylkene og landet (andel bedrifter i prosent)</vt:lpstr>
      <vt:lpstr>Oppsummering </vt:lpstr>
      <vt:lpstr>Oppsummering</vt:lpstr>
      <vt:lpstr>Kort om Omverdensanalyse og elevtall  </vt:lpstr>
      <vt:lpstr>Næringssammensetningen vil endre seg</vt:lpstr>
      <vt:lpstr>Det grønne skiftet – kompetansebehov </vt:lpstr>
      <vt:lpstr>Mer enn 1 av 5 fullfører ikke videregående skole </vt:lpstr>
      <vt:lpstr>Elevtallsutvikling forsterker mangelen på faglært arbeidskraft  Fylkestall totalt</vt:lpstr>
      <vt:lpstr>Takk for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Venbakken, Vidar</dc:creator>
  <cp:lastModifiedBy>Engeli, Mariann Morstad</cp:lastModifiedBy>
  <cp:revision>46</cp:revision>
  <cp:lastPrinted>2020-04-21T11:47:02Z</cp:lastPrinted>
  <dcterms:created xsi:type="dcterms:W3CDTF">2020-04-22T15:05:36Z</dcterms:created>
  <dcterms:modified xsi:type="dcterms:W3CDTF">2023-08-25T11:01:11Z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0x010100FAAEEBD88777A047944760789BF19266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2020-07-31T10:08:28Z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decbf3b8-f303-46e2-94e0-ff02031cb784</vt:lpwstr>
  </property>
  <property fmtid="{D5CDD505-2E9C-101B-9397-08002B2CF9AE}" pid="9" name="MSIP_Label_d3491420-1ae2-4120-89e6-e6f668f067e2_ContentBits">
    <vt:lpwstr>0</vt:lpwstr>
  </property>
</Properties>
</file>